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sldIdLst>
    <p:sldId id="256" r:id="rId2"/>
    <p:sldId id="290" r:id="rId3"/>
    <p:sldId id="257" r:id="rId4"/>
    <p:sldId id="258" r:id="rId5"/>
    <p:sldId id="272" r:id="rId6"/>
    <p:sldId id="261" r:id="rId7"/>
    <p:sldId id="262" r:id="rId8"/>
    <p:sldId id="263" r:id="rId9"/>
    <p:sldId id="264" r:id="rId10"/>
    <p:sldId id="260" r:id="rId11"/>
    <p:sldId id="265" r:id="rId12"/>
    <p:sldId id="273" r:id="rId13"/>
    <p:sldId id="298" r:id="rId14"/>
    <p:sldId id="274" r:id="rId15"/>
    <p:sldId id="275" r:id="rId16"/>
    <p:sldId id="276" r:id="rId17"/>
    <p:sldId id="285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77" r:id="rId26"/>
    <p:sldId id="278" r:id="rId27"/>
    <p:sldId id="280" r:id="rId28"/>
    <p:sldId id="281" r:id="rId29"/>
    <p:sldId id="282" r:id="rId30"/>
    <p:sldId id="283" r:id="rId31"/>
    <p:sldId id="286" r:id="rId32"/>
    <p:sldId id="287" r:id="rId33"/>
    <p:sldId id="289" r:id="rId34"/>
    <p:sldId id="266" r:id="rId35"/>
    <p:sldId id="268" r:id="rId36"/>
    <p:sldId id="270" r:id="rId37"/>
    <p:sldId id="288" r:id="rId38"/>
    <p:sldId id="27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 varScale="1">
        <p:scale>
          <a:sx n="87" d="100"/>
          <a:sy n="87" d="100"/>
        </p:scale>
        <p:origin x="131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6120-F52F-4A86-B218-58003AFF9882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5E3F-7E32-4E7D-8844-E5DB603A5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6120-F52F-4A86-B218-58003AFF9882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5E3F-7E32-4E7D-8844-E5DB603A5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6120-F52F-4A86-B218-58003AFF9882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5E3F-7E32-4E7D-8844-E5DB603A5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6120-F52F-4A86-B218-58003AFF9882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5E3F-7E32-4E7D-8844-E5DB603A5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6120-F52F-4A86-B218-58003AFF9882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5E3F-7E32-4E7D-8844-E5DB603A5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6120-F52F-4A86-B218-58003AFF9882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5E3F-7E32-4E7D-8844-E5DB603A5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6120-F52F-4A86-B218-58003AFF9882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5E3F-7E32-4E7D-8844-E5DB603A5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6120-F52F-4A86-B218-58003AFF9882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5E3F-7E32-4E7D-8844-E5DB603A5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6120-F52F-4A86-B218-58003AFF9882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5E3F-7E32-4E7D-8844-E5DB603A5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6120-F52F-4A86-B218-58003AFF9882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5E3F-7E32-4E7D-8844-E5DB603A5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6120-F52F-4A86-B218-58003AFF9882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5E3F-7E32-4E7D-8844-E5DB603A56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AE6120-F52F-4A86-B218-58003AFF9882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B65E3F-7E32-4E7D-8844-E5DB603A5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dmin\Desktop\&#1089;&#1083;&#1086;&#1074;&#1072;\&#1043;&#1086;&#1083;&#1086;&#1089;%20001.m4a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9;&#1083;&#1086;&#1074;&#1072;\&#1043;&#1086;&#1083;&#1086;&#1089;%20010.m4a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9;&#1083;&#1086;&#1074;&#1072;\&#1043;&#1086;&#1083;&#1086;&#1089;%20011.m4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\Desktop\&#1089;&#1083;&#1086;&#1074;&#1072;\&#1043;&#1086;&#1083;&#1086;&#1089;%20013.m4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en.yandex.ru/media/id/5f6ad225dd62db2def3d17b5/kak-sozdat-prezentaciiu-v-powerpoint-poshagovaia-instrukciia-60a7033d4d96cd5616ce2da3" TargetMode="Externa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\Downloads\&#1043;&#1086;&#1083;&#1086;&#1089;%20029.m4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9;&#1083;&#1086;&#1074;&#1072;\&#1043;&#1086;&#1083;&#1086;&#1089;%20014.m4a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9;&#1083;&#1086;&#1074;&#1072;\&#1043;&#1086;&#1083;&#1086;&#1089;%20015.m4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\Desktop\&#1089;&#1083;&#1086;&#1074;&#1072;\&#1043;&#1086;&#1083;&#1086;&#1089;%20017.m4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\Desktop\&#1089;&#1083;&#1086;&#1074;&#1072;\&#1043;&#1086;&#1083;&#1086;&#1089;%20018.m4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9;&#1083;&#1086;&#1074;&#1072;\&#1043;&#1086;&#1083;&#1086;&#1089;%20002.m4a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9;&#1083;&#1086;&#1074;&#1072;\&#1043;&#1086;&#1083;&#1086;&#1089;%20003.m4a" TargetMode="Externa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&#1062;&#1067;&#1055;&#1051;&#1045;&#1053;&#1054;&#1050;%20%20&#1048;%20&#1059;&#1058;&#1045;&#1053;&#1054;&#1050;%20&#1042;.%20&#1057;&#1059;&#1058;&#1045;&#1045;&#1042;.%20&#1089;&#1082;&#1072;&#1079;&#1082;&#1072;-&#1084;&#1091;&#1083;&#1100;&#1090;&#1080;&#1082;.%20&#1057;&#1084;&#1086;&#1090;&#1088;&#1077;&#1090;&#1100;,%20&#1089;&#1083;&#1091;&#1096;&#1072;&#1090;&#1100;.mp4" TargetMode="External"/><Relationship Id="rId13" Type="http://schemas.openxmlformats.org/officeDocument/2006/relationships/image" Target="../media/image3.png"/><Relationship Id="rId3" Type="http://schemas.openxmlformats.org/officeDocument/2006/relationships/audio" Target="file:///C:\Users\Admin\Desktop\&#1089;&#1083;&#1086;&#1074;&#1072;\&#1043;&#1086;&#1083;&#1086;&#1089;%20021.m4a" TargetMode="External"/><Relationship Id="rId7" Type="http://schemas.openxmlformats.org/officeDocument/2006/relationships/hyperlink" Target="&#1050;&#1040;&#1056;&#1058;&#1048;&#1053;&#1050;&#1048;,%20&#1042;&#1048;&#1044;&#1045;&#1054;,%20&#1043;&#1048;&#1060;&#1050;&#1048;/&#1043;&#1080;&#1092;%20&#1082;&#1072;&#1088;&#1090;&#1080;&#1085;&#1082;&#1080;.pptx" TargetMode="External"/><Relationship Id="rId12" Type="http://schemas.openxmlformats.org/officeDocument/2006/relationships/hyperlink" Target="&#1050;&#1040;&#1056;&#1058;&#1048;&#1053;&#1050;&#1048;,%20&#1042;&#1048;&#1044;&#1045;&#1054;,%20&#1043;&#1048;&#1060;&#1050;&#1048;/&#1052;&#1091;&#1083;&#1100;&#1090;&#1092;&#1080;&#1083;&#1100;&#1084;&#1099;/&#1055;&#1077;&#1089;&#1077;&#1085;&#1082;&#1080;%20&#1076;&#1083;&#1103;%20&#1076;&#1077;&#1090;&#1077;&#1081;%20-%20%20&#1052;&#1072;&#1096;&#1080;&#1085;&#1082;&#1072;%20-%20&#1084;&#1091;&#1083;&#1100;&#1090;&#1080;&#1082;%20&#1087;&#1088;&#1086;%20&#1084;&#1072;&#1096;&#1080;&#1085;&#1082;&#1080;.mp4" TargetMode="External"/><Relationship Id="rId2" Type="http://schemas.openxmlformats.org/officeDocument/2006/relationships/audio" Target="file:///C:\Users\Admin\Desktop\&#1089;&#1083;&#1086;&#1074;&#1072;\&#1043;&#1086;&#1083;&#1086;&#1089;%20020.m4a" TargetMode="External"/><Relationship Id="rId1" Type="http://schemas.openxmlformats.org/officeDocument/2006/relationships/audio" Target="file:///C:\Users\Admin\Desktop\&#1089;&#1083;&#1086;&#1074;&#1072;\&#1043;&#1086;&#1083;&#1086;&#1089;%20019.m4a" TargetMode="External"/><Relationship Id="rId6" Type="http://schemas.openxmlformats.org/officeDocument/2006/relationships/hyperlink" Target="&#1050;&#1040;&#1056;&#1058;&#1048;&#1053;&#1050;&#1048;,%20&#1042;&#1048;&#1044;&#1045;&#1054;,%20&#1043;&#1048;&#1060;&#1050;&#1048;/&#1050;&#1072;&#1088;&#1090;&#1080;&#1085;&#1082;&#1080;.pptx" TargetMode="External"/><Relationship Id="rId11" Type="http://schemas.openxmlformats.org/officeDocument/2006/relationships/hyperlink" Target="&#1050;&#1040;&#1056;&#1058;&#1048;&#1053;&#1050;&#1048;,%20&#1042;&#1048;&#1044;&#1045;&#1054;,%20&#1043;&#1048;&#1060;&#1050;&#1048;/&#1052;&#1091;&#1083;&#1100;&#1090;&#1092;&#1080;&#1083;&#1100;&#1084;&#1099;/&#1047;&#1042;&#1059;&#1050;&#1048;%20&#1046;&#1048;&#1042;&#1054;&#1058;&#1053;&#1067;&#1061;%20&#1076;&#1083;&#1103;%20&#1089;&#1072;&#1084;&#1099;&#1093;%20&#1084;&#1072;&#1083;&#1077;&#1085;&#1100;&#1082;&#1080;&#1093;%20-%20&#1088;&#1072;&#1079;&#1074;&#1080;&#1074;&#1072;&#1102;&#1097;&#1080;&#1077;%20&#1084;&#1091;&#1083;&#1100;&#1090;&#1080;&#1082;&#1080;%20&#1076;&#1083;&#1103;%20&#1076;&#1077;&#1090;&#1077;&#1081;%20-%20&#1082;&#1072;&#1082;%20&#1075;&#1086;&#1074;&#1086;&#1088;&#1103;&#1090;%20&#1078;&#1080;&#1074;&#1086;&#1090;&#1085;&#1099;&#1077;.mp4" TargetMode="External"/><Relationship Id="rId5" Type="http://schemas.openxmlformats.org/officeDocument/2006/relationships/slideLayout" Target="../slideLayouts/slideLayout2.xml"/><Relationship Id="rId10" Type="http://schemas.openxmlformats.org/officeDocument/2006/relationships/hyperlink" Target="&#1050;&#1086;&#1083;&#1086;&#1073;&#1086;&#1082;.%20&#1056;&#1091;&#1089;&#1089;&#1082;&#1072;&#1103;%20&#1085;&#1072;&#1088;&#1086;&#1076;&#1085;&#1072;&#1103;%20&#1089;&#1082;&#1072;&#1079;&#1082;&#1072;.%20&#1040;&#1091;&#1076;&#1080;&#1086;&#1089;&#1082;&#1072;&#1079;&#1082;&#1072;.mp4" TargetMode="External"/><Relationship Id="rId4" Type="http://schemas.openxmlformats.org/officeDocument/2006/relationships/audio" Target="file:///C:\Users\Admin\Desktop\&#1089;&#1083;&#1086;&#1074;&#1072;\&#1043;&#1086;&#1083;&#1086;&#1089;%20022.m4a" TargetMode="External"/><Relationship Id="rId9" Type="http://schemas.openxmlformats.org/officeDocument/2006/relationships/hyperlink" Target="&#1056;&#1077;&#1087;&#1082;&#1072;.%20&#1056;&#1091;&#1089;&#1089;&#1082;&#1072;&#1103;%20&#1085;&#1072;&#1088;&#1086;&#1076;&#1085;&#1072;&#1103;%20&#1089;&#1082;&#1072;&#1079;&#1082;&#1072;.%20&#1044;&#1080;&#1072;&#1092;&#1080;&#1083;&#1100;&#1084;.mp4" TargetMode="External"/><Relationship Id="rId1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&#1050;&#1040;&#1056;&#1058;&#1048;&#1053;&#1050;&#1048;,%20&#1042;&#1048;&#1044;&#1045;&#1054;,%20&#1043;&#1048;&#1060;&#1050;&#1048;/&#1052;&#1091;&#1083;&#1100;&#1090;&#1092;&#1080;&#1083;&#1100;&#1084;&#1099;/&#1047;&#1042;&#1059;&#1050;&#1048;%20&#1046;&#1048;&#1042;&#1054;&#1058;&#1053;&#1067;&#1061;%20&#1076;&#1083;&#1103;%20&#1089;&#1072;&#1084;&#1099;&#1093;%20&#1084;&#1072;&#1083;&#1077;&#1085;&#1100;&#1082;&#1080;&#1093;%20-%20&#1088;&#1072;&#1079;&#1074;&#1080;&#1074;&#1072;&#1102;&#1097;&#1080;&#1077;%20&#1084;&#1091;&#1083;&#1100;&#1090;&#1080;&#1082;&#1080;%20&#1076;&#1083;&#1103;%20&#1076;&#1077;&#1090;&#1077;&#1081;%20-%20&#1082;&#1072;&#1082;%20&#1075;&#1086;&#1074;&#1086;&#1088;&#1103;&#1090;%20&#1078;&#1080;&#1074;&#1086;&#1090;&#1085;&#1099;&#1077;.mp4" TargetMode="Externa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9;&#1083;&#1086;&#1074;&#1072;\&#1043;&#1086;&#1083;&#1086;&#1089;%20023.m4a" TargetMode="External"/><Relationship Id="rId6" Type="http://schemas.openxmlformats.org/officeDocument/2006/relationships/image" Target="../media/image40.jpeg"/><Relationship Id="rId5" Type="http://schemas.openxmlformats.org/officeDocument/2006/relationships/hyperlink" Target="&#1053;&#1077;&#1076;&#1077;&#1083;&#1103;_%20_&#1053;&#1072;&#1089;&#1077;&#1082;&#1086;&#1084;&#1099;&#1077;_.%20&#1055;&#1088;&#1077;&#1074;&#1088;&#1072;&#1097;&#1077;&#1085;&#1080;&#1077;%20&#1075;&#1091;&#1089;&#1077;&#1085;&#1080;&#1094;&#1099;%20&#1074;%20&#1073;&#1072;&#1073;&#1086;&#1095;&#1082;&#1091;%20(12.05.2020&#1075;.).mp4" TargetMode="External"/><Relationship Id="rId4" Type="http://schemas.openxmlformats.org/officeDocument/2006/relationships/hyperlink" Target="videoplayback%20(2).mp4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&#1048;&#1085;&#1090;&#1077;&#1088;&#1072;&#1082;&#1090;&#1080;&#1074;&#1085;&#1099;&#1077;%20&#1082;&#1072;&#1088;&#1090;&#1080;&#1085;&#1082;&#1080;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9;&#1083;&#1086;&#1074;&#1072;\&#1043;&#1086;&#1083;&#1086;&#1089;%20024.m4a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0;&#1086;&#1076;&#1080;&#1095;&#1077;&#1089;&#1082;&#1080;&#1077;%20&#1088;&#1077;&#1082;&#1086;&#1084;&#1077;&#1085;&#1076;&#1072;&#1094;&#1080;&#1080;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9;&#1083;&#1086;&#1074;&#1072;\&#1043;&#1086;&#1083;&#1086;&#1089;%20025.m4a" TargetMode="Externa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9;&#1083;&#1086;&#1074;&#1072;\&#1043;&#1086;&#1083;&#1086;&#1089;%20026.m4a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www.nsu.ru/education/powerpoint/&amp;sa=D&amp;sntz=1&amp;usg=AFQjCNFBvEG1LANoeYAQ-Xy6h7L-bFZ7_A" TargetMode="External"/><Relationship Id="rId2" Type="http://schemas.openxmlformats.org/officeDocument/2006/relationships/hyperlink" Target="&#1058;&#1072;&#1084;&#1072;&#1088;&#1072;%20&#1050;&#1086;&#1084;&#1072;&#1088;&#1086;&#1074;&#1072;.%20&#1048;&#1050;&#1058;%20&#1074;%20&#1044;&#1054;.docx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\Desktop\&#1089;&#1083;&#1086;&#1074;&#1072;\&#1043;&#1086;&#1083;&#1086;&#1089;%20027.m4a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9;&#1083;&#1086;&#1074;&#1072;\&#1043;&#1086;&#1083;&#1086;&#1089;%20028.m4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9;&#1083;&#1086;&#1074;&#1072;\&#1043;&#1086;&#1083;&#1086;&#1089;%20004.m4a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9;&#1083;&#1086;&#1074;&#1072;\&#1043;&#1086;&#1083;&#1086;&#1089;%20005.m4a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9;&#1083;&#1086;&#1074;&#1072;\&#1043;&#1086;&#1083;&#1086;&#1089;%20006.m4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9;&#1083;&#1086;&#1074;&#1072;\&#1043;&#1086;&#1083;&#1086;&#1089;%20007.m4a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9;&#1083;&#1086;&#1074;&#1072;\&#1043;&#1086;&#1083;&#1086;&#1089;%20008.m4a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9;&#1083;&#1086;&#1074;&#1072;\&#1043;&#1086;&#1083;&#1086;&#1089;%20009.m4a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Использование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мультимедийной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техники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 работе с детьми раннего возраста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589240"/>
            <a:ext cx="8458200" cy="9144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/>
              <a:t>Подготовила воспитатель </a:t>
            </a:r>
          </a:p>
          <a:p>
            <a:pPr algn="r"/>
            <a:r>
              <a:rPr lang="ru-RU" sz="2000" dirty="0" smtClean="0"/>
              <a:t>высшей квалификационной категории </a:t>
            </a:r>
          </a:p>
          <a:p>
            <a:pPr algn="r"/>
            <a:r>
              <a:rPr lang="ru-RU" sz="2000" dirty="0" smtClean="0"/>
              <a:t>М.М. Кучеренко </a:t>
            </a:r>
            <a:endParaRPr lang="ru-RU" sz="2000" dirty="0"/>
          </a:p>
        </p:txBody>
      </p:sp>
      <p:pic>
        <p:nvPicPr>
          <p:cNvPr id="1028" name="Picture 4" descr="ÐÐ°ÑÑÐ¸Ð½ÐºÐ¸ Ð¿Ð¾ Ð·Ð°Ð¿ÑÐ¾ÑÑ Ð¸ÐºÑ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7" name="Голос 001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9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47858"/>
            <a:ext cx="3828256" cy="442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Применение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584653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ДОМА </a:t>
            </a:r>
          </a:p>
          <a:p>
            <a:pPr marL="0" indent="0">
              <a:buNone/>
            </a:pPr>
            <a:r>
              <a:rPr lang="ru-RU" dirty="0" smtClean="0"/>
              <a:t>(чаще всего) бесконтрольное использование ребенком коммуникаций</a:t>
            </a:r>
          </a:p>
          <a:p>
            <a:pPr marL="0" indent="0">
              <a:buNone/>
            </a:pPr>
            <a:r>
              <a:rPr lang="ru-RU" b="1" dirty="0" smtClean="0"/>
              <a:t>В САДУ</a:t>
            </a:r>
          </a:p>
          <a:p>
            <a:pPr marL="0" indent="0">
              <a:buNone/>
            </a:pPr>
            <a:r>
              <a:rPr lang="ru-RU" dirty="0" smtClean="0"/>
              <a:t>Плановое, дозированное, развивающее, прививающее доброжелательные и нравственные качества ребенку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Голос 010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0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Ошибки при использовании </a:t>
            </a:r>
            <a:r>
              <a:rPr lang="ru-RU" b="1" dirty="0" err="1" smtClean="0">
                <a:effectLst/>
              </a:rPr>
              <a:t>мультимедийной</a:t>
            </a:r>
            <a:r>
              <a:rPr lang="ru-RU" b="1" dirty="0" smtClean="0">
                <a:effectLst/>
              </a:rPr>
              <a:t> техники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428736"/>
            <a:ext cx="8183880" cy="41879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dirty="0"/>
              <a:t>Недостаточная методическая подготовленность педагога </a:t>
            </a:r>
            <a:r>
              <a:rPr lang="ru-RU" dirty="0" smtClean="0"/>
              <a:t> </a:t>
            </a:r>
            <a:endParaRPr lang="ru-RU" dirty="0"/>
          </a:p>
          <a:p>
            <a:pPr lvl="0"/>
            <a:r>
              <a:rPr lang="ru-RU" dirty="0"/>
              <a:t>Неправильное определение дидактической роли и места </a:t>
            </a:r>
            <a:r>
              <a:rPr lang="ru-RU" dirty="0" smtClean="0"/>
              <a:t>данной технологии </a:t>
            </a:r>
            <a:r>
              <a:rPr lang="ru-RU" dirty="0"/>
              <a:t>на занятиях</a:t>
            </a:r>
          </a:p>
          <a:p>
            <a:pPr lvl="0"/>
            <a:r>
              <a:rPr lang="ru-RU" dirty="0"/>
              <a:t>Бесплановость, случайность </a:t>
            </a:r>
            <a:r>
              <a:rPr lang="ru-RU" dirty="0" smtClean="0"/>
              <a:t>применения</a:t>
            </a:r>
            <a:endParaRPr lang="ru-RU" dirty="0"/>
          </a:p>
          <a:p>
            <a:pPr lvl="0"/>
            <a:r>
              <a:rPr lang="ru-RU" dirty="0" smtClean="0"/>
              <a:t>Перегруженность </a:t>
            </a:r>
            <a:r>
              <a:rPr lang="ru-RU" dirty="0"/>
              <a:t>занятия </a:t>
            </a:r>
            <a:r>
              <a:rPr lang="ru-RU" dirty="0" smtClean="0"/>
              <a:t>демонстрацией </a:t>
            </a:r>
            <a:endParaRPr lang="ru-RU" dirty="0"/>
          </a:p>
          <a:p>
            <a:endParaRPr lang="ru-RU" dirty="0"/>
          </a:p>
        </p:txBody>
      </p:sp>
      <p:pic>
        <p:nvPicPr>
          <p:cNvPr id="4" name="Голос 01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Мультимедийный</a:t>
            </a:r>
            <a:r>
              <a:rPr lang="ru-RU" dirty="0" smtClean="0"/>
              <a:t> длиннофокусный проектор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429000"/>
            <a:ext cx="4292271" cy="32192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1906" t="7938"/>
          <a:stretch>
            <a:fillRect/>
          </a:stretch>
        </p:blipFill>
        <p:spPr bwMode="auto">
          <a:xfrm>
            <a:off x="4714876" y="3429000"/>
            <a:ext cx="4228496" cy="331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множение 4"/>
          <p:cNvSpPr/>
          <p:nvPr/>
        </p:nvSpPr>
        <p:spPr>
          <a:xfrm>
            <a:off x="3428992" y="3071810"/>
            <a:ext cx="1071570" cy="114300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шивка 5"/>
          <p:cNvSpPr/>
          <p:nvPr/>
        </p:nvSpPr>
        <p:spPr>
          <a:xfrm rot="5400000">
            <a:off x="4929190" y="3286124"/>
            <a:ext cx="928694" cy="928694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72066" y="1357298"/>
            <a:ext cx="35719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Плюсы</a:t>
            </a:r>
            <a:r>
              <a:rPr lang="ru-RU" sz="1600" dirty="0" smtClean="0">
                <a:latin typeface="Georgia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Georgia" pitchFamily="18" charset="0"/>
              </a:rPr>
              <a:t>могут проецировать изображения на большие расстояния Они также могут быть хорошим подспорьем, если дети в комнате находятся ближе к экрану. Он меньше искажает изображение.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4282" y="1357298"/>
            <a:ext cx="428621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Минусы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B3C3E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Тени от людей, закрывающие экран. Поскольку эти проекторы предназначены для проецирования на большие расстояния, они более уязвимы, если на их пути что-то будет препятствовать.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B3C3E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 из-за угла наклона проекторы с дальним фокусным расстоянием светятся больше.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9" name="Голос 01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hlinkClick r:id="rId3"/>
              </a:rPr>
              <a:t>https://zen.yandex.ru/media/id/5f6ad225dd62db2def3d17b5/kak-sozdat-prezentaciiu-v-powerpoint-poshagovaia-instrukciia-60a7033d4d96cd5616ce2da3</a:t>
            </a:r>
            <a:endParaRPr lang="ru-RU" sz="1400" dirty="0"/>
          </a:p>
        </p:txBody>
      </p:sp>
      <p:pic>
        <p:nvPicPr>
          <p:cNvPr id="3" name="Рисунок 2" descr="020.jpg"/>
          <p:cNvPicPr>
            <a:picLocks noChangeAspect="1"/>
          </p:cNvPicPr>
          <p:nvPr/>
        </p:nvPicPr>
        <p:blipFill>
          <a:blip r:embed="rId4"/>
          <a:srcRect l="9575" t="6383" r="9042" b="12765"/>
          <a:stretch>
            <a:fillRect/>
          </a:stretch>
        </p:blipFill>
        <p:spPr>
          <a:xfrm>
            <a:off x="5072066" y="357166"/>
            <a:ext cx="3643338" cy="2714644"/>
          </a:xfrm>
          <a:prstGeom prst="rect">
            <a:avLst/>
          </a:prstGeom>
        </p:spPr>
      </p:pic>
      <p:pic>
        <p:nvPicPr>
          <p:cNvPr id="4" name="Рисунок 3" descr="img4.jpg"/>
          <p:cNvPicPr>
            <a:picLocks noChangeAspect="1"/>
          </p:cNvPicPr>
          <p:nvPr/>
        </p:nvPicPr>
        <p:blipFill>
          <a:blip r:embed="rId5"/>
          <a:srcRect b="79545"/>
          <a:stretch>
            <a:fillRect/>
          </a:stretch>
        </p:blipFill>
        <p:spPr>
          <a:xfrm>
            <a:off x="285720" y="357166"/>
            <a:ext cx="4714908" cy="7233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1571612"/>
            <a:ext cx="52864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PowerPoint</a:t>
            </a:r>
            <a:r>
              <a:rPr lang="ru-RU" dirty="0" smtClean="0"/>
              <a:t> – программа, которая применяется для создания презентаций. Она входит в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Office</a:t>
            </a:r>
            <a:r>
              <a:rPr lang="ru-RU" dirty="0" smtClean="0"/>
              <a:t> и пользуется огромной популярностью в наши дни.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PowerPoint</a:t>
            </a:r>
            <a:r>
              <a:rPr lang="ru-RU" dirty="0" smtClean="0"/>
              <a:t> используется для создания слайдов, которые потом отображаются на проекторах или специальных телевизорах с большим экраном. Полученный с помощью приложения продукт называется презентацией. </a:t>
            </a:r>
            <a:endParaRPr lang="ru-RU" dirty="0"/>
          </a:p>
        </p:txBody>
      </p:sp>
      <p:pic>
        <p:nvPicPr>
          <p:cNvPr id="6" name="Голос 029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715272" y="457200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ек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571480"/>
            <a:ext cx="3853815" cy="28903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Мультимедийные</a:t>
            </a:r>
            <a:r>
              <a:rPr lang="ru-RU" dirty="0" smtClean="0"/>
              <a:t> презентации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501122" cy="4303729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позволяют представить обучающий и                                                      развивающий материал как систему                                                                              ярких опорных образов,  в алгоритмическом                                                       порядке.</a:t>
            </a:r>
          </a:p>
          <a:p>
            <a:r>
              <a:rPr lang="ru-RU" sz="1600" dirty="0" smtClean="0"/>
              <a:t> Подача материала в виде </a:t>
            </a:r>
            <a:r>
              <a:rPr lang="ru-RU" sz="1600" dirty="0" err="1" smtClean="0"/>
              <a:t>мультимедийной</a:t>
            </a:r>
            <a:r>
              <a:rPr lang="ru-RU" sz="1600" dirty="0" smtClean="0"/>
              <a:t>                                                                            презентации сокращает время на запоминание                                                              нового, высвобождает ресурсы здоровья детей,                                                                    что прописано в ФГОС.</a:t>
            </a:r>
          </a:p>
          <a:p>
            <a:r>
              <a:rPr lang="ru-RU" sz="1600" dirty="0" smtClean="0"/>
              <a:t>систематического использования презентаций в сочетании с традиционными методами развития ребенка, у детей значительно возрастает интерес к познавательной и игровой, речевой  деятельности.</a:t>
            </a:r>
          </a:p>
          <a:p>
            <a:r>
              <a:rPr lang="ru-RU" sz="1600" dirty="0" smtClean="0"/>
              <a:t>Детей привлекает новизна данных занятий. В группе создается обстановка реального общения, при которой дети стремятся выразить своими эмоции от увиденного </a:t>
            </a:r>
          </a:p>
          <a:p>
            <a:pPr>
              <a:buNone/>
            </a:pPr>
            <a:r>
              <a:rPr lang="ru-RU" sz="1600" dirty="0" smtClean="0"/>
              <a:t>проявляют стойкий интерес к новому. </a:t>
            </a:r>
          </a:p>
          <a:p>
            <a:r>
              <a:rPr lang="ru-RU" sz="1600" dirty="0" smtClean="0"/>
              <a:t>Дети лучше воспринимают изучаемый материал за счёт того, что презентация несёт в себе образный тип информации, понятный дошкольникам, не умеющим читать и писать.</a:t>
            </a:r>
          </a:p>
          <a:p>
            <a:r>
              <a:rPr lang="ru-RU" sz="1600" dirty="0" smtClean="0"/>
              <a:t>Презентации позволяют моделировать такие жизненные ситуации, которые нельзя увидеть в повседневной жизни (полет ракеты или спутника, превращение куколки в бабочку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" name="Голос 014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Главное необходимо помнить: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183880" cy="41879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информационно – коммуникативные технологии не заменят живого общения педагога с ребенком</a:t>
            </a:r>
          </a:p>
          <a:p>
            <a:r>
              <a:rPr lang="ru-RU" dirty="0" err="1" smtClean="0"/>
              <a:t>Мультимедийные</a:t>
            </a:r>
            <a:r>
              <a:rPr lang="ru-RU" dirty="0" smtClean="0"/>
              <a:t> технологии идут только  в помощь к основным формам проведения занятия.</a:t>
            </a:r>
          </a:p>
          <a:p>
            <a:r>
              <a:rPr lang="ru-RU" dirty="0" smtClean="0"/>
              <a:t>Слайды, </a:t>
            </a:r>
            <a:r>
              <a:rPr lang="ru-RU" dirty="0" err="1" smtClean="0"/>
              <a:t>мульфильмы</a:t>
            </a:r>
            <a:r>
              <a:rPr lang="ru-RU" dirty="0" smtClean="0"/>
              <a:t>, картинки и т.п.чередуются с разными видами деятельности.</a:t>
            </a:r>
          </a:p>
          <a:p>
            <a:r>
              <a:rPr lang="ru-RU" sz="3100" b="1" dirty="0" smtClean="0"/>
              <a:t>Ведущий вид деятельности в раннем возрасте – </a:t>
            </a:r>
            <a:r>
              <a:rPr lang="ru-RU" sz="3100" b="1" dirty="0" err="1" smtClean="0"/>
              <a:t>предметно-манипулятивный</a:t>
            </a:r>
            <a:endParaRPr lang="ru-RU" sz="3100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Ребенок познает мир через манипуляции с предметами!!!</a:t>
            </a:r>
          </a:p>
          <a:p>
            <a:endParaRPr lang="ru-RU" dirty="0"/>
          </a:p>
        </p:txBody>
      </p:sp>
      <p:pic>
        <p:nvPicPr>
          <p:cNvPr id="4" name="Голос 015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1071546"/>
            <a:ext cx="5273808" cy="118585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>Чередование видов деятельности на примере ОД по рисованию</a:t>
            </a:r>
            <a:br>
              <a:rPr lang="ru-RU" sz="2400" dirty="0" smtClean="0"/>
            </a:br>
            <a:r>
              <a:rPr lang="ru-RU" sz="2400" dirty="0" smtClean="0"/>
              <a:t> «Снег»</a:t>
            </a:r>
            <a:endParaRPr lang="ru-RU" sz="2400" dirty="0"/>
          </a:p>
        </p:txBody>
      </p:sp>
      <p:pic>
        <p:nvPicPr>
          <p:cNvPr id="8" name="Picture 4" descr="C:\Users\Admin\Desktop\Новая папка (2)\IMG_7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3643314"/>
            <a:ext cx="3952903" cy="2964677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642918"/>
            <a:ext cx="3714776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 descr="C:\Users\Admin\Desktop\Новая папка (2)\IMG_7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607596"/>
            <a:ext cx="3929090" cy="2946818"/>
          </a:xfrm>
          <a:prstGeom prst="rect">
            <a:avLst/>
          </a:prstGeom>
          <a:noFill/>
        </p:spPr>
      </p:pic>
      <p:pic>
        <p:nvPicPr>
          <p:cNvPr id="7" name="Голос 017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928934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Презентация, как помощь в сравнении картинки и реального предмета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«Цветы»</a:t>
            </a:r>
            <a:endParaRPr lang="ru-RU" dirty="0"/>
          </a:p>
        </p:txBody>
      </p:sp>
      <p:pic>
        <p:nvPicPr>
          <p:cNvPr id="3" name="Голос 018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29652" y="600076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1" y="2708476"/>
            <a:ext cx="3546729" cy="17286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Цветы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/>
              <a:t>Наглядный материал для совместной деятельности с детьми раннего возраста</a:t>
            </a:r>
            <a:endParaRPr lang="ru-RU" sz="27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000636"/>
            <a:ext cx="7772400" cy="914400"/>
          </a:xfrm>
        </p:spPr>
        <p:txBody>
          <a:bodyPr>
            <a:normAutofit/>
          </a:bodyPr>
          <a:lstStyle/>
          <a:p>
            <a:r>
              <a:rPr lang="ru-RU" dirty="0" smtClean="0"/>
              <a:t>Подборка воспитателя Кучеренко М.М. </a:t>
            </a:r>
          </a:p>
          <a:p>
            <a:r>
              <a:rPr lang="ru-RU" sz="1400" dirty="0" smtClean="0"/>
              <a:t>фото с сайта</a:t>
            </a:r>
          </a:p>
          <a:p>
            <a:r>
              <a:rPr lang="en-US" sz="1200" dirty="0"/>
              <a:t>https://www.google.ru/search?q=</a:t>
            </a:r>
            <a:r>
              <a:rPr lang="ru-RU" sz="1200" dirty="0"/>
              <a:t>тюльпаны&amp;</a:t>
            </a:r>
            <a:r>
              <a:rPr lang="en-US" sz="1200" dirty="0" err="1"/>
              <a:t>newwindow</a:t>
            </a:r>
            <a:r>
              <a:rPr lang="en-US" sz="1200" dirty="0"/>
              <a:t>=1&amp;safe=</a:t>
            </a:r>
            <a:endParaRPr lang="ru-RU" sz="1200" dirty="0"/>
          </a:p>
        </p:txBody>
      </p:sp>
      <p:pic>
        <p:nvPicPr>
          <p:cNvPr id="2050" name="Picture 2" descr="Картинки по запросу ромашк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76672"/>
            <a:ext cx="500107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5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тюльпа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341"/>
            <a:ext cx="4342657" cy="652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836712"/>
            <a:ext cx="4320480" cy="3508977"/>
          </a:xfrm>
        </p:spPr>
        <p:txBody>
          <a:bodyPr/>
          <a:lstStyle/>
          <a:p>
            <a:r>
              <a:rPr lang="ru-RU" dirty="0" smtClean="0"/>
              <a:t>Что это?</a:t>
            </a:r>
          </a:p>
          <a:p>
            <a:r>
              <a:rPr lang="ru-RU" dirty="0" smtClean="0"/>
              <a:t>Какого цвета?</a:t>
            </a:r>
          </a:p>
          <a:p>
            <a:r>
              <a:rPr lang="ru-RU" dirty="0" smtClean="0"/>
              <a:t>Сколько?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1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25b844305ef7269363c8f9526fbaac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285728"/>
            <a:ext cx="8543631" cy="6418867"/>
          </a:xfrm>
        </p:spPr>
      </p:pic>
      <p:pic>
        <p:nvPicPr>
          <p:cNvPr id="5" name="Голос 00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тюльп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Картинки по запросу тюльп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0487"/>
            <a:ext cx="457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95537" y="836712"/>
            <a:ext cx="4320480" cy="3508977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Что это?</a:t>
            </a:r>
          </a:p>
          <a:p>
            <a:r>
              <a:rPr lang="ru-RU" dirty="0" smtClean="0"/>
              <a:t>Какой цветок?</a:t>
            </a:r>
          </a:p>
          <a:p>
            <a:r>
              <a:rPr lang="ru-RU" dirty="0" smtClean="0"/>
              <a:t>Какого цвета?</a:t>
            </a:r>
          </a:p>
          <a:p>
            <a:r>
              <a:rPr lang="ru-RU" dirty="0" smtClean="0"/>
              <a:t>Сколько?</a:t>
            </a:r>
          </a:p>
          <a:p>
            <a:r>
              <a:rPr lang="ru-RU" dirty="0" smtClean="0"/>
              <a:t>Найдите в группе такой же цветок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7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одуванч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07504" y="116632"/>
            <a:ext cx="4320480" cy="3508977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FF0000"/>
                </a:solidFill>
              </a:rPr>
              <a:t>Что это?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Какого цвета?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Сколько?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Что можно сделать (подуть)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одуванчик на бел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7017"/>
            <a:ext cx="5948262" cy="60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95537" y="836712"/>
            <a:ext cx="4320480" cy="3508977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Что это?</a:t>
            </a:r>
          </a:p>
          <a:p>
            <a:r>
              <a:rPr lang="ru-RU" dirty="0" smtClean="0"/>
              <a:t>Какой цветок?</a:t>
            </a:r>
          </a:p>
          <a:p>
            <a:r>
              <a:rPr lang="ru-RU" dirty="0" smtClean="0"/>
              <a:t>Какого цвета?</a:t>
            </a:r>
          </a:p>
          <a:p>
            <a:r>
              <a:rPr lang="ru-RU" dirty="0" smtClean="0"/>
              <a:t>Сколько?</a:t>
            </a:r>
          </a:p>
          <a:p>
            <a:r>
              <a:rPr lang="ru-RU" dirty="0" smtClean="0"/>
              <a:t>Найдите в группе такой же цветок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0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ромаш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" r="9453"/>
          <a:stretch/>
        </p:blipFill>
        <p:spPr bwMode="auto">
          <a:xfrm>
            <a:off x="485191" y="764704"/>
            <a:ext cx="8242481" cy="559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07504" y="116632"/>
            <a:ext cx="4320480" cy="3508977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Что это?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Какие цветы?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Какого цвета?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Сколько?</a:t>
            </a:r>
          </a:p>
        </p:txBody>
      </p:sp>
    </p:spTree>
    <p:extLst>
      <p:ext uri="{BB962C8B-B14F-4D97-AF65-F5344CB8AC3E}">
        <p14:creationId xmlns:p14="http://schemas.microsoft.com/office/powerpoint/2010/main" val="26239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ромашк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528392" cy="51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95537" y="836712"/>
            <a:ext cx="4320480" cy="3508977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Что это?</a:t>
            </a:r>
          </a:p>
          <a:p>
            <a:r>
              <a:rPr lang="ru-RU" dirty="0" smtClean="0"/>
              <a:t>Какой цветок?</a:t>
            </a:r>
          </a:p>
          <a:p>
            <a:r>
              <a:rPr lang="ru-RU" dirty="0" smtClean="0"/>
              <a:t>Какого цвета?</a:t>
            </a:r>
          </a:p>
          <a:p>
            <a:r>
              <a:rPr lang="ru-RU" dirty="0" smtClean="0"/>
              <a:t>Сколько?</a:t>
            </a:r>
          </a:p>
          <a:p>
            <a:r>
              <a:rPr lang="ru-RU" dirty="0" smtClean="0"/>
              <a:t>Найдите в группе такой же цветок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97188" cy="6147891"/>
          </a:xfrm>
        </p:spPr>
      </p:pic>
    </p:spTree>
    <p:extLst>
      <p:ext uri="{BB962C8B-B14F-4D97-AF65-F5344CB8AC3E}">
        <p14:creationId xmlns:p14="http://schemas.microsoft.com/office/powerpoint/2010/main" val="38397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650"/>
            <a:ext cx="8206225" cy="6154669"/>
          </a:xfrm>
        </p:spPr>
      </p:pic>
    </p:spTree>
    <p:extLst>
      <p:ext uri="{BB962C8B-B14F-4D97-AF65-F5344CB8AC3E}">
        <p14:creationId xmlns:p14="http://schemas.microsoft.com/office/powerpoint/2010/main" val="7333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34217" cy="6100663"/>
          </a:xfrm>
        </p:spPr>
      </p:pic>
    </p:spTree>
    <p:extLst>
      <p:ext uri="{BB962C8B-B14F-4D97-AF65-F5344CB8AC3E}">
        <p14:creationId xmlns:p14="http://schemas.microsoft.com/office/powerpoint/2010/main" val="30160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6652"/>
            <a:ext cx="8278233" cy="6208675"/>
          </a:xfrm>
        </p:spPr>
      </p:pic>
    </p:spTree>
    <p:extLst>
      <p:ext uri="{BB962C8B-B14F-4D97-AF65-F5344CB8AC3E}">
        <p14:creationId xmlns:p14="http://schemas.microsoft.com/office/powerpoint/2010/main" val="27294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134217" cy="6100663"/>
          </a:xfrm>
        </p:spPr>
      </p:pic>
    </p:spTree>
    <p:extLst>
      <p:ext uri="{BB962C8B-B14F-4D97-AF65-F5344CB8AC3E}">
        <p14:creationId xmlns:p14="http://schemas.microsoft.com/office/powerpoint/2010/main" val="1588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071678"/>
            <a:ext cx="418782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9144" y="1052736"/>
            <a:ext cx="5969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Компьютер </a:t>
            </a:r>
            <a:r>
              <a:rPr lang="ru-RU" sz="2800" dirty="0"/>
              <a:t>входит в жизнь ребенка с ранних лет, оказывая как положительное, так и отрицательное влияние на формирование его личности.</a:t>
            </a:r>
          </a:p>
        </p:txBody>
      </p:sp>
      <p:pic>
        <p:nvPicPr>
          <p:cNvPr id="4" name="Голос 00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2" y="332656"/>
            <a:ext cx="8230227" cy="6172671"/>
          </a:xfrm>
        </p:spPr>
      </p:pic>
    </p:spTree>
    <p:extLst>
      <p:ext uri="{BB962C8B-B14F-4D97-AF65-F5344CB8AC3E}">
        <p14:creationId xmlns:p14="http://schemas.microsoft.com/office/powerpoint/2010/main" val="41327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Autofit/>
          </a:bodyPr>
          <a:lstStyle/>
          <a:p>
            <a:pPr lvl="0"/>
            <a:r>
              <a:rPr lang="ru-RU" sz="2800" dirty="0"/>
              <a:t>Подбор иллюстративного материала к проведению </a:t>
            </a:r>
            <a:r>
              <a:rPr lang="ru-RU" sz="2800" dirty="0" smtClean="0"/>
              <a:t>ООД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2214554"/>
            <a:ext cx="8183880" cy="4187952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6" action="ppaction://hlinkpres?slideindex=1&amp;slidetitle="/>
              </a:rPr>
              <a:t>Картинки</a:t>
            </a:r>
            <a:endParaRPr lang="ru-RU" dirty="0" smtClean="0"/>
          </a:p>
          <a:p>
            <a:r>
              <a:rPr lang="en-US" dirty="0" smtClean="0">
                <a:hlinkClick r:id="rId7" action="ppaction://hlinkpres?slideindex=1&amp;slidetitle="/>
              </a:rPr>
              <a:t>GIF-</a:t>
            </a:r>
            <a:r>
              <a:rPr lang="ru-RU" dirty="0" smtClean="0">
                <a:hlinkClick r:id="rId7" action="ppaction://hlinkpres?slideindex=1&amp;slidetitle="/>
              </a:rPr>
              <a:t>картинки</a:t>
            </a:r>
            <a:endParaRPr lang="ru-RU" dirty="0" smtClean="0"/>
          </a:p>
          <a:p>
            <a:r>
              <a:rPr lang="ru-RU" dirty="0" smtClean="0"/>
              <a:t>Диафильмы оцифрованные</a:t>
            </a:r>
          </a:p>
          <a:p>
            <a:pPr marL="0" indent="0">
              <a:buNone/>
            </a:pPr>
            <a:r>
              <a:rPr lang="ru-RU" dirty="0" err="1" smtClean="0">
                <a:hlinkClick r:id="rId8" action="ppaction://hlinkfile"/>
              </a:rPr>
              <a:t>В.Сутеев</a:t>
            </a:r>
            <a:r>
              <a:rPr lang="ru-RU" dirty="0" smtClean="0">
                <a:hlinkClick r:id="rId8" action="ppaction://hlinkfile"/>
              </a:rPr>
              <a:t> «Цыпленок и утенок»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9" action="ppaction://hlinkfile"/>
              </a:rPr>
              <a:t>«Репка» </a:t>
            </a:r>
            <a:r>
              <a:rPr lang="ru-RU" dirty="0" err="1" smtClean="0">
                <a:hlinkClick r:id="rId9" action="ppaction://hlinkfile"/>
              </a:rPr>
              <a:t>рус.нар.сказка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10" action="ppaction://hlinkfile"/>
              </a:rPr>
              <a:t>«Колобок» </a:t>
            </a:r>
            <a:r>
              <a:rPr lang="ru-RU" dirty="0" err="1" smtClean="0">
                <a:hlinkClick r:id="rId10" action="ppaction://hlinkfile"/>
              </a:rPr>
              <a:t>рус.нар.сказка</a:t>
            </a:r>
            <a:endParaRPr lang="ru-RU" dirty="0" smtClean="0"/>
          </a:p>
          <a:p>
            <a:r>
              <a:rPr lang="ru-RU" dirty="0" smtClean="0"/>
              <a:t>Мультфильмы обучающие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  <a:hlinkClick r:id="rId11" action="ppaction://hlinkfile"/>
              </a:rPr>
              <a:t>Звуки животных</a:t>
            </a:r>
            <a:r>
              <a:rPr lang="ru-RU" dirty="0" smtClean="0"/>
              <a:t>, </a:t>
            </a:r>
            <a:r>
              <a:rPr lang="ru-RU" dirty="0" smtClean="0">
                <a:hlinkClick r:id="rId12" action="ppaction://hlinkfile"/>
              </a:rPr>
              <a:t>Песня про машину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Голос 019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8358214" y="2357430"/>
            <a:ext cx="244475" cy="244475"/>
          </a:xfrm>
          <a:prstGeom prst="rect">
            <a:avLst/>
          </a:prstGeom>
        </p:spPr>
      </p:pic>
      <p:pic>
        <p:nvPicPr>
          <p:cNvPr id="6" name="Голос 020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/>
          <a:stretch>
            <a:fillRect/>
          </a:stretch>
        </p:blipFill>
        <p:spPr>
          <a:xfrm>
            <a:off x="8358214" y="2857496"/>
            <a:ext cx="244475" cy="244475"/>
          </a:xfrm>
          <a:prstGeom prst="rect">
            <a:avLst/>
          </a:prstGeom>
        </p:spPr>
      </p:pic>
      <p:pic>
        <p:nvPicPr>
          <p:cNvPr id="7" name="Голос 021.m4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/>
          <a:stretch>
            <a:fillRect/>
          </a:stretch>
        </p:blipFill>
        <p:spPr>
          <a:xfrm>
            <a:off x="8358214" y="3357562"/>
            <a:ext cx="244475" cy="244475"/>
          </a:xfrm>
          <a:prstGeom prst="rect">
            <a:avLst/>
          </a:prstGeom>
        </p:spPr>
      </p:pic>
      <p:pic>
        <p:nvPicPr>
          <p:cNvPr id="8" name="Голос 022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8358214" y="5143512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4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183880" cy="1051560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Моделирование жизненных ситуаций, которые нельзя или сложно показать во время образовательной деятельности либо увидеть в повседневной жизни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0034" y="1785926"/>
            <a:ext cx="8183880" cy="4187952"/>
          </a:xfrm>
          <a:noFill/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rgbClr val="FF0000"/>
                </a:solidFill>
                <a:hlinkClick r:id="rId3" action="ppaction://hlinkfile"/>
              </a:rPr>
              <a:t>Мультфильмы\ЗВУКИ</a:t>
            </a:r>
            <a:r>
              <a:rPr lang="ru-RU" sz="1800" dirty="0" smtClean="0">
                <a:solidFill>
                  <a:srgbClr val="FF0000"/>
                </a:solidFill>
                <a:hlinkClick r:id="rId3" action="ppaction://hlinkfile"/>
              </a:rPr>
              <a:t> ЖИВОТНЫХ для самых маленьких - развивающие мультики для детей - как говорят животные.mp4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rgbClr val="0070C0"/>
                </a:solidFill>
                <a:hlinkClick r:id="rId4" action="ppaction://hlinkfile"/>
              </a:rPr>
              <a:t>Видео «как одуванчик меняется»</a:t>
            </a:r>
            <a:endParaRPr lang="ru-RU" sz="18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1800" dirty="0" smtClean="0">
                <a:solidFill>
                  <a:srgbClr val="0070C0"/>
                </a:solidFill>
                <a:hlinkClick r:id="rId5" action="ppaction://hlinkfile"/>
              </a:rPr>
              <a:t>Видео «Как гусеница превращается в бабочку»</a:t>
            </a:r>
            <a:endParaRPr lang="ru-RU" sz="1800" dirty="0" smtClean="0">
              <a:solidFill>
                <a:srgbClr val="0070C0"/>
              </a:solidFill>
            </a:endParaRPr>
          </a:p>
          <a:p>
            <a:r>
              <a:rPr lang="ru-RU" sz="1800" dirty="0" smtClean="0">
                <a:solidFill>
                  <a:srgbClr val="0070C0"/>
                </a:solidFill>
              </a:rPr>
              <a:t>Аквариум </a:t>
            </a:r>
          </a:p>
          <a:p>
            <a:endParaRPr lang="ru-RU" sz="1800" dirty="0" smtClean="0">
              <a:solidFill>
                <a:srgbClr val="0070C0"/>
              </a:solidFill>
            </a:endParaRP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io0ykWV2a6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2857496"/>
            <a:ext cx="3500462" cy="166271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857760"/>
            <a:ext cx="2125526" cy="159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Голос 02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286776" y="600076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3" action="ppaction://hlinkpres?slideindex=1&amp;slidetitle="/>
              </a:rPr>
              <a:t>Интерактивные картинки.</a:t>
            </a:r>
            <a:r>
              <a:rPr lang="en-US" dirty="0" err="1" smtClean="0">
                <a:hlinkClick r:id="rId3" action="ppaction://hlinkpres?slideindex=1&amp;slidetitle="/>
              </a:rPr>
              <a:t>pptx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-7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596" y="2000240"/>
            <a:ext cx="8046155" cy="4525962"/>
          </a:xfrm>
        </p:spPr>
      </p:pic>
      <p:pic>
        <p:nvPicPr>
          <p:cNvPr id="5" name="Голос 024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00076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84096" cy="57606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1400" dirty="0"/>
              <a:t>Подбор иллюстративного материала к проведению ООД, для оформления стендов для родителей, педагогов, групповой комнаты (сканирование, интернет, принтер, презентация</a:t>
            </a:r>
            <a:r>
              <a:rPr lang="ru-RU" sz="1400" dirty="0" smtClean="0"/>
              <a:t>)</a:t>
            </a:r>
            <a:endParaRPr lang="ru-RU" sz="1400" dirty="0"/>
          </a:p>
          <a:p>
            <a:pPr lvl="0"/>
            <a:r>
              <a:rPr lang="ru-RU" sz="1400" dirty="0"/>
              <a:t>Подбор мультфильмов и диафильмов, соответствующих данному возрасту</a:t>
            </a:r>
          </a:p>
          <a:p>
            <a:pPr lvl="0"/>
            <a:r>
              <a:rPr lang="ru-RU" sz="1400" dirty="0"/>
              <a:t>Подбор </a:t>
            </a:r>
            <a:r>
              <a:rPr lang="ru-RU" sz="1400" dirty="0" err="1"/>
              <a:t>аудиосказок</a:t>
            </a:r>
            <a:r>
              <a:rPr lang="ru-RU" sz="1400" dirty="0"/>
              <a:t> и музыкальных </a:t>
            </a:r>
            <a:r>
              <a:rPr lang="ru-RU" sz="1400" dirty="0" smtClean="0"/>
              <a:t>произведений</a:t>
            </a:r>
            <a:endParaRPr lang="ru-RU" sz="1400" dirty="0"/>
          </a:p>
          <a:p>
            <a:pPr lvl="0"/>
            <a:r>
              <a:rPr lang="ru-RU" sz="1400" dirty="0"/>
              <a:t>Подбор дополнительного познавательного материала к проведению ООД и совместной </a:t>
            </a:r>
            <a:r>
              <a:rPr lang="ru-RU" sz="1400" dirty="0" smtClean="0"/>
              <a:t>деятельности с детьми. </a:t>
            </a:r>
            <a:r>
              <a:rPr lang="ru-RU" sz="1400" dirty="0"/>
              <a:t>(Дидактические и познавательные игры, раскраски </a:t>
            </a:r>
            <a:r>
              <a:rPr lang="ru-RU" sz="1400" dirty="0" smtClean="0"/>
              <a:t>и т.д</a:t>
            </a:r>
            <a:r>
              <a:rPr lang="ru-RU" sz="1400" dirty="0"/>
              <a:t>.)</a:t>
            </a:r>
          </a:p>
          <a:p>
            <a:pPr lvl="0"/>
            <a:r>
              <a:rPr lang="ru-RU" sz="1400" dirty="0"/>
              <a:t>Моделирование жизненных ситуаций, которые нельзя или сложно показать во время образовательной деятельности либо увидеть в повседневной жизни (например, звуки животных; работа транспорта, звуки природы (дождь, гроза), голоса птиц и т. д.)</a:t>
            </a:r>
          </a:p>
          <a:p>
            <a:pPr lvl="0"/>
            <a:r>
              <a:rPr lang="ru-RU" sz="1400" dirty="0"/>
              <a:t>Оформление групповой документации, отчетов. Электронный вариант документов облегчит работу педагога. Создав один раз определенный алгоритм, в дальнейшем вносить только необходимые изменения. (Например, план работы с группами только раннего возраста позволяет иметь в своей копилке годовые планы образовательной деятельности на два года (1-2,2-3), корректируя изменения согласно творческим планам педагога)</a:t>
            </a:r>
          </a:p>
          <a:p>
            <a:pPr lvl="0"/>
            <a:r>
              <a:rPr lang="ru-RU" sz="1400" dirty="0"/>
              <a:t>Использование цифровых фотоаппаратов, телефонов для получения фотографий ОД, жизни группы, проведенных мероприятий,  для создания </a:t>
            </a:r>
            <a:r>
              <a:rPr lang="ru-RU" sz="1400" dirty="0" smtClean="0"/>
              <a:t>фотоотчетов</a:t>
            </a:r>
            <a:endParaRPr lang="ru-RU" sz="1400" dirty="0"/>
          </a:p>
          <a:p>
            <a:pPr lvl="0"/>
            <a:r>
              <a:rPr lang="ru-RU" sz="1400" dirty="0"/>
              <a:t>Обмен опытом через сетевые ресурсы, знакомство с периодикой, наработками других педагогов России и </a:t>
            </a:r>
            <a:r>
              <a:rPr lang="ru-RU" sz="1400" dirty="0" smtClean="0"/>
              <a:t>зарубежья</a:t>
            </a:r>
            <a:endParaRPr lang="ru-RU" sz="1400" dirty="0"/>
          </a:p>
          <a:p>
            <a:pPr lvl="0"/>
            <a:r>
              <a:rPr lang="ru-RU" sz="1400" dirty="0"/>
              <a:t>Использование социальных сетевых ресурсов интернета для создания родительских групп, сообществ (Социальные группы ВК, </a:t>
            </a:r>
            <a:r>
              <a:rPr lang="ru-RU" sz="1400" dirty="0" err="1"/>
              <a:t>Вайбер</a:t>
            </a:r>
            <a:r>
              <a:rPr lang="ru-RU" sz="1400" dirty="0"/>
              <a:t> и т.д.,)</a:t>
            </a:r>
          </a:p>
          <a:p>
            <a:r>
              <a:rPr lang="ru-RU" sz="1400" dirty="0">
                <a:hlinkClick r:id="rId3" action="ppaction://hlinkfile"/>
              </a:rPr>
              <a:t>Создание презентаций в программе </a:t>
            </a:r>
            <a:r>
              <a:rPr lang="ru-RU" sz="1400" dirty="0" err="1">
                <a:hlinkClick r:id="rId3" action="ppaction://hlinkfile"/>
              </a:rPr>
              <a:t>Рower</a:t>
            </a:r>
            <a:r>
              <a:rPr lang="ru-RU" sz="1400" dirty="0">
                <a:hlinkClick r:id="rId3" action="ppaction://hlinkfile"/>
              </a:rPr>
              <a:t> </a:t>
            </a:r>
            <a:r>
              <a:rPr lang="ru-RU" sz="1400" dirty="0" err="1">
                <a:hlinkClick r:id="rId3" action="ppaction://hlinkfile"/>
              </a:rPr>
              <a:t>Рoint</a:t>
            </a:r>
            <a:r>
              <a:rPr lang="ru-RU" sz="1400" dirty="0">
                <a:hlinkClick r:id="rId3" action="ppaction://hlinkfile"/>
              </a:rPr>
              <a:t> для повышения эффективности образовательных занятий с детьми и педагогической компетенции у родителей в процессе проведения родительских собраний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9001156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effectLst/>
              </a:rPr>
              <a:t>Что может входить в работу педагога групп раннего возраста при использовании </a:t>
            </a:r>
            <a:r>
              <a:rPr lang="ru-RU" sz="2000" b="1" dirty="0" smtClean="0">
                <a:effectLst/>
              </a:rPr>
              <a:t>ИКТ в целом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6" name="Голос 025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5929330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9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04800" y="188912"/>
            <a:ext cx="8686800" cy="626442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Адреса </a:t>
            </a:r>
            <a:r>
              <a:rPr lang="ru-RU" b="1" dirty="0"/>
              <a:t>сайтов, где можно скачать готовые презентации для детей дошкольного возраста:</a:t>
            </a:r>
          </a:p>
          <a:p>
            <a:r>
              <a:rPr lang="ru-RU" dirty="0"/>
              <a:t>1.	http://viki.rdf.ru/detskiy_sad   Сайт, где размещены презентации для детей дошкольного и школьного возраста по темам: </a:t>
            </a:r>
          </a:p>
          <a:p>
            <a:r>
              <a:rPr lang="ru-RU" dirty="0"/>
              <a:t>•	«Природа» (животные, явления природы, растения, птицы, грибы, времена года, грибы и т.д.);</a:t>
            </a:r>
          </a:p>
          <a:p>
            <a:r>
              <a:rPr lang="ru-RU" dirty="0"/>
              <a:t>•	«Человек» (транспорт, профессии, дети, дом, улица, еда, спорт, праздники, правила поведения, война, здоровье);</a:t>
            </a:r>
          </a:p>
          <a:p>
            <a:r>
              <a:rPr lang="ru-RU" dirty="0"/>
              <a:t>•	«Обучение наукам» (цвета, математика, буквы и чтение, астрономия, география, окружающий мир и т.д.);</a:t>
            </a:r>
          </a:p>
          <a:p>
            <a:r>
              <a:rPr lang="ru-RU" dirty="0"/>
              <a:t>•	«Искусство» (музыка, живопись, архитектура, литература);</a:t>
            </a:r>
          </a:p>
          <a:p>
            <a:r>
              <a:rPr lang="ru-RU" dirty="0"/>
              <a:t>•	«Творчество» (сказки, стихи, песни, загадки, рассказы);</a:t>
            </a:r>
          </a:p>
          <a:p>
            <a:r>
              <a:rPr lang="ru-RU" dirty="0"/>
              <a:t>•	«Энциклопедии»</a:t>
            </a:r>
          </a:p>
          <a:p>
            <a:r>
              <a:rPr lang="ru-RU" dirty="0"/>
              <a:t>•	«Детские электронные книги»</a:t>
            </a:r>
          </a:p>
          <a:p>
            <a:r>
              <a:rPr lang="ru-RU" dirty="0"/>
              <a:t>•	«Кино и мультфильмы» и многое другое. </a:t>
            </a:r>
          </a:p>
          <a:p>
            <a:r>
              <a:rPr lang="ru-RU" dirty="0"/>
              <a:t>2.	http://www.forchel.ru» Челябинский дошкольный портал» размещает на своих страницах презентации на следующие темы: </a:t>
            </a:r>
          </a:p>
          <a:p>
            <a:r>
              <a:rPr lang="ru-RU" dirty="0"/>
              <a:t>•	«Животный и растительный мир»;</a:t>
            </a:r>
          </a:p>
          <a:p>
            <a:r>
              <a:rPr lang="ru-RU" dirty="0"/>
              <a:t>•	«Логика, математика, геометрия»;</a:t>
            </a:r>
          </a:p>
          <a:p>
            <a:r>
              <a:rPr lang="ru-RU" dirty="0"/>
              <a:t>•	«Окружающий мир»;</a:t>
            </a:r>
          </a:p>
          <a:p>
            <a:r>
              <a:rPr lang="ru-RU" dirty="0"/>
              <a:t>•	«Чтение, литература, развитие речи»;</a:t>
            </a:r>
          </a:p>
          <a:p>
            <a:r>
              <a:rPr lang="ru-RU" dirty="0"/>
              <a:t>•	«Память, внимание, реакция»;</a:t>
            </a:r>
          </a:p>
          <a:p>
            <a:r>
              <a:rPr lang="ru-RU" dirty="0"/>
              <a:t>•	«Творчество»</a:t>
            </a:r>
          </a:p>
          <a:p>
            <a:r>
              <a:rPr lang="ru-RU" dirty="0"/>
              <a:t>3.	http://pochemu4ka.ru «Почемучка» - сайт для детей и их родителей публикует презентации на детские стихи и песни, сказки, загадки. Презентации о животных, о профессиях, «Учим буквы». </a:t>
            </a:r>
          </a:p>
          <a:p>
            <a:r>
              <a:rPr lang="ru-RU" dirty="0"/>
              <a:t>4.	http://doshkolnik.ru «Дошкольник» - сайт для всей семьи, размещает презентации к занятиям, проектам.</a:t>
            </a:r>
          </a:p>
          <a:p>
            <a:r>
              <a:rPr lang="ru-RU" dirty="0"/>
              <a:t>5.	http://detsad-kitty.ru «</a:t>
            </a:r>
            <a:r>
              <a:rPr lang="ru-RU" dirty="0" err="1"/>
              <a:t>ДЕТсад</a:t>
            </a:r>
            <a:r>
              <a:rPr lang="ru-RU" dirty="0"/>
              <a:t>» - сайт для детей и взрослых подборка презентаций, видеоклипов, интерактивных игр, игр-презентаций по всем разделам программы, опыт работы педагогов (доклады, проекты и т.д.).</a:t>
            </a:r>
          </a:p>
          <a:p>
            <a:r>
              <a:rPr lang="ru-RU" dirty="0"/>
              <a:t>6.	http://tmndetsady.ru «Детские сады Тюменской области» - информационно-методический портал размещает электронные учебные пособия для детского сада, серию обучающих дисков для воспроизведения на компьютере и DVD плеере. Детские презентации по всем разделам программы. </a:t>
            </a:r>
          </a:p>
          <a:p>
            <a:endParaRPr lang="ru-RU" dirty="0"/>
          </a:p>
        </p:txBody>
      </p:sp>
      <p:pic>
        <p:nvPicPr>
          <p:cNvPr id="3" name="Голос 026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15338" y="5715016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8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Список  источников </a:t>
            </a: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143116"/>
            <a:ext cx="8183880" cy="4187952"/>
          </a:xfrm>
        </p:spPr>
        <p:txBody>
          <a:bodyPr>
            <a:normAutofit fontScale="92500" lnSpcReduction="2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ru-RU" dirty="0" err="1" smtClean="0">
                <a:hlinkClick r:id="rId2" action="ppaction://hlinkfile"/>
              </a:rPr>
              <a:t>Т.С.Комарова</a:t>
            </a:r>
            <a:r>
              <a:rPr lang="ru-RU" dirty="0" smtClean="0">
                <a:hlinkClick r:id="rId2" action="ppaction://hlinkfile"/>
              </a:rPr>
              <a:t>  </a:t>
            </a:r>
            <a:r>
              <a:rPr lang="ru-RU" dirty="0">
                <a:hlinkClick r:id="rId2" action="ppaction://hlinkfile"/>
              </a:rPr>
              <a:t>и др. - Информационно-коммуникационные технологии в дошкольном образовании.-МОЗАИКА-СИНТЕЗ, 2013 г.</a:t>
            </a:r>
            <a:endParaRPr lang="ru-RU" sz="1800" dirty="0"/>
          </a:p>
          <a:p>
            <a:pPr marL="971550" lvl="1" indent="-514350">
              <a:buFont typeface="+mj-lt"/>
              <a:buAutoNum type="arabicPeriod"/>
            </a:pPr>
            <a:r>
              <a:rPr lang="ru-RU" dirty="0" err="1"/>
              <a:t>Каджаспирова</a:t>
            </a:r>
            <a:r>
              <a:rPr lang="ru-RU" dirty="0"/>
              <a:t> Г.М. Использование Технических средств в дошкольном образовании. - М.: «Просвещение», 2001 г.</a:t>
            </a:r>
            <a:endParaRPr lang="ru-RU" sz="1800" dirty="0"/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Сыч В.Д. Технические средства в детском саду. - М.: «Просвещение», 2000 г.</a:t>
            </a:r>
            <a:endParaRPr lang="ru-RU" sz="1800" dirty="0"/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Щеглов Ю. Создание презентации в </a:t>
            </a:r>
            <a:r>
              <a:rPr lang="ru-RU" dirty="0" err="1"/>
              <a:t>PowerPoint</a:t>
            </a:r>
            <a:r>
              <a:rPr lang="ru-RU" dirty="0"/>
              <a:t>. Учебное пособие для начинающих. НГУ. 2002 </a:t>
            </a:r>
            <a:r>
              <a:rPr lang="ru-RU" u="sng" dirty="0">
                <a:hlinkClick r:id="rId3"/>
              </a:rPr>
              <a:t>http://www.nsu.ru/education/powerpoint/</a:t>
            </a:r>
            <a:endParaRPr lang="ru-RU" sz="1800" dirty="0"/>
          </a:p>
          <a:p>
            <a:pPr marL="971550" lvl="1" indent="-514350">
              <a:buFont typeface="+mj-lt"/>
              <a:buAutoNum type="arabicPeriod"/>
            </a:pPr>
            <a:r>
              <a:rPr lang="ru-RU" dirty="0"/>
              <a:t>https://www.google.com/-картинки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3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543924" cy="500066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Каждый педагог </a:t>
            </a:r>
            <a:r>
              <a:rPr lang="ru-RU" sz="2000" dirty="0" smtClean="0"/>
              <a:t>–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творец той или иной технологии, даже если имеет дело с заимствованиями.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B050"/>
                </a:solidFill>
              </a:rPr>
              <a:t>Создание технологии невозможно без творчества.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C000"/>
                </a:solidFill>
              </a:rPr>
              <a:t>Творите сами, делитесь опытом, изучайте опыт.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Нет детей без воображения, и нет педагога без творческих порывов.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Не забывайте- мы самое первое и главное звено в системе образования!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Творческих Вам успехов!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Голос 027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686800" cy="8382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Голос 028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71988" y="2501900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1429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З</a:t>
            </a:r>
            <a:r>
              <a:rPr lang="ru-RU" b="1" dirty="0" smtClean="0"/>
              <a:t>адача  </a:t>
            </a:r>
            <a:r>
              <a:rPr lang="ru-RU" b="1" dirty="0"/>
              <a:t>педагогов </a:t>
            </a:r>
            <a:r>
              <a:rPr lang="ru-RU" i="1" dirty="0"/>
              <a:t>– </a:t>
            </a:r>
            <a:endParaRPr lang="ru-RU" i="1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выбрать </a:t>
            </a:r>
            <a:r>
              <a:rPr lang="ru-RU" i="1" dirty="0"/>
              <a:t>методы и формы организации работы с детьми, инновационные педагогические технологии, которые оптимально соответствуют поставленной цели развития </a:t>
            </a:r>
            <a:r>
              <a:rPr lang="ru-RU" i="1" dirty="0" smtClean="0"/>
              <a:t>личности ребенка 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b="14863"/>
          <a:stretch/>
        </p:blipFill>
        <p:spPr bwMode="auto">
          <a:xfrm>
            <a:off x="3643306" y="3500438"/>
            <a:ext cx="5325013" cy="305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Голос 004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2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071678"/>
            <a:ext cx="4482075" cy="33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мультимедиа технологии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700" dirty="0" smtClean="0"/>
              <a:t>(</a:t>
            </a:r>
            <a:r>
              <a:rPr lang="ru-RU" sz="2700" dirty="0" err="1" smtClean="0"/>
              <a:t>multimedia</a:t>
            </a:r>
            <a:r>
              <a:rPr lang="ru-RU" sz="2700" dirty="0" smtClean="0"/>
              <a:t> — от </a:t>
            </a:r>
            <a:r>
              <a:rPr lang="ru-RU" sz="2700" dirty="0" err="1" smtClean="0"/>
              <a:t>multi</a:t>
            </a:r>
            <a:r>
              <a:rPr lang="ru-RU" sz="2700" dirty="0" smtClean="0"/>
              <a:t> — много и </a:t>
            </a:r>
            <a:r>
              <a:rPr lang="ru-RU" sz="2700" dirty="0" err="1" smtClean="0"/>
              <a:t>media</a:t>
            </a:r>
            <a:r>
              <a:rPr lang="ru-RU" sz="2700" dirty="0" smtClean="0"/>
              <a:t> — среда)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4857784" cy="43577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это технологии, которые в настоящее время являются одним из наиболее динамично развивающихся и перспективных направлений информационных компьютерных технологий</a:t>
            </a:r>
            <a:endParaRPr lang="ru-RU" dirty="0"/>
          </a:p>
        </p:txBody>
      </p:sp>
      <p:pic>
        <p:nvPicPr>
          <p:cNvPr id="5" name="Голос 005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Мультимедийные</a:t>
            </a:r>
            <a:r>
              <a:rPr lang="ru-RU" dirty="0" smtClean="0"/>
              <a:t> </a:t>
            </a:r>
            <a:r>
              <a:rPr lang="ru-RU" dirty="0" err="1" smtClean="0"/>
              <a:t>технологии-ЭТО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Использование компьютера</a:t>
            </a:r>
          </a:p>
          <a:p>
            <a:r>
              <a:rPr lang="ru-RU" dirty="0" smtClean="0"/>
              <a:t>Интернета</a:t>
            </a:r>
            <a:endParaRPr lang="ru-RU" dirty="0"/>
          </a:p>
          <a:p>
            <a:r>
              <a:rPr lang="ru-RU" dirty="0" smtClean="0"/>
              <a:t>Телевизора</a:t>
            </a:r>
          </a:p>
          <a:p>
            <a:r>
              <a:rPr lang="ru-RU" dirty="0" smtClean="0"/>
              <a:t>Видео</a:t>
            </a:r>
            <a:endParaRPr lang="ru-RU" dirty="0"/>
          </a:p>
          <a:p>
            <a:r>
              <a:rPr lang="ru-RU" dirty="0" smtClean="0"/>
              <a:t> DVD</a:t>
            </a:r>
          </a:p>
          <a:p>
            <a:r>
              <a:rPr lang="ru-RU" dirty="0" smtClean="0"/>
              <a:t> CD</a:t>
            </a:r>
          </a:p>
          <a:p>
            <a:r>
              <a:rPr lang="ru-RU" dirty="0" smtClean="0"/>
              <a:t> Музыкальных центров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МОНОколонок</a:t>
            </a:r>
            <a:endParaRPr lang="ru-RU" dirty="0"/>
          </a:p>
          <a:p>
            <a:r>
              <a:rPr lang="ru-RU" dirty="0" smtClean="0"/>
              <a:t> Мультимедийных проекторов</a:t>
            </a:r>
          </a:p>
          <a:p>
            <a:r>
              <a:rPr lang="ru-RU" dirty="0" smtClean="0"/>
              <a:t> </a:t>
            </a:r>
            <a:r>
              <a:rPr lang="ru-RU" dirty="0"/>
              <a:t>и другого аудиовизуального оборудования</a:t>
            </a:r>
          </a:p>
        </p:txBody>
      </p:sp>
      <p:pic>
        <p:nvPicPr>
          <p:cNvPr id="4" name="Голос 006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5250160" cy="396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последние годы в мире наблюдается резкий рост </a:t>
            </a:r>
            <a:r>
              <a:rPr lang="ru-RU" dirty="0" smtClean="0"/>
              <a:t>количества ресурсов в электронных средствах массовой </a:t>
            </a:r>
            <a:r>
              <a:rPr lang="ru-RU" dirty="0"/>
              <a:t>информации на рынке, </a:t>
            </a:r>
            <a:r>
              <a:rPr lang="ru-RU" dirty="0" smtClean="0"/>
              <a:t>обслуживающих </a:t>
            </a:r>
            <a:r>
              <a:rPr lang="ru-RU" dirty="0"/>
              <a:t>детей самого раннего </a:t>
            </a:r>
            <a:r>
              <a:rPr lang="ru-RU" dirty="0" smtClean="0"/>
              <a:t>возраста</a:t>
            </a:r>
            <a:endParaRPr lang="ru-RU" dirty="0"/>
          </a:p>
        </p:txBody>
      </p:sp>
      <p:pic>
        <p:nvPicPr>
          <p:cNvPr id="4" name="Голос 007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1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Крупномасштабных национальных исследований, посвященных этой проблеме, практически не проводится.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53" y="2636912"/>
            <a:ext cx="7290133" cy="378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Голос 008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1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714620"/>
            <a:ext cx="5537795" cy="359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/>
          <a:lstStyle/>
          <a:p>
            <a:pPr algn="ctr"/>
            <a:r>
              <a:rPr lang="ru-RU" dirty="0"/>
              <a:t>Семья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500174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общественный </a:t>
            </a:r>
            <a:r>
              <a:rPr lang="ru-RU" dirty="0"/>
              <a:t>институт, где ребенок начинает свое знакомство с компьютером и телевидением.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Голос 009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902</TotalTime>
  <Words>946</Words>
  <Application>Microsoft Office PowerPoint</Application>
  <PresentationFormat>Экран (4:3)</PresentationFormat>
  <Paragraphs>152</Paragraphs>
  <Slides>38</Slides>
  <Notes>0</Notes>
  <HiddenSlides>0</HiddenSlides>
  <MMClips>28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Georgia</vt:lpstr>
      <vt:lpstr>Times New Roman</vt:lpstr>
      <vt:lpstr>Verdana</vt:lpstr>
      <vt:lpstr>Wingdings 2</vt:lpstr>
      <vt:lpstr>Аспект</vt:lpstr>
      <vt:lpstr>Использование мультимедийной техники в работе с детьми раннего возраста</vt:lpstr>
      <vt:lpstr>Презентация PowerPoint</vt:lpstr>
      <vt:lpstr>Презентация PowerPoint</vt:lpstr>
      <vt:lpstr>Презентация PowerPoint</vt:lpstr>
      <vt:lpstr>мультимедиа технологии  (multimedia — от multi — много и media — среда)</vt:lpstr>
      <vt:lpstr>Мультимедийные технологии-ЭТО…</vt:lpstr>
      <vt:lpstr>Презентация PowerPoint</vt:lpstr>
      <vt:lpstr>Презентация PowerPoint</vt:lpstr>
      <vt:lpstr>Семья -</vt:lpstr>
      <vt:lpstr>Применение мультимедийных технологий</vt:lpstr>
      <vt:lpstr>Ошибки при использовании мультимедийной техники </vt:lpstr>
      <vt:lpstr>Мультимедийный длиннофокусный проектор  </vt:lpstr>
      <vt:lpstr>https://zen.yandex.ru/media/id/5f6ad225dd62db2def3d17b5/kak-sozdat-prezentaciiu-v-powerpoint-poshagovaia-instrukciia-60a7033d4d96cd5616ce2da3</vt:lpstr>
      <vt:lpstr>Мультимедийные презентации</vt:lpstr>
      <vt:lpstr>Главное необходимо помнить:</vt:lpstr>
      <vt:lpstr>Чередование видов деятельности на примере ОД по рисованию  «Снег»</vt:lpstr>
      <vt:lpstr>Презентация, как помощь в сравнении картинки и реального предмета  тема «Цветы»</vt:lpstr>
      <vt:lpstr>Цветы  Наглядный материал для совместной деятельности с детьми раннего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Подбор иллюстративного материала к проведению ООД</vt:lpstr>
      <vt:lpstr>Моделирование жизненных ситуаций, которые нельзя или сложно показать во время образовательной деятельности либо увидеть в повседневной жизни</vt:lpstr>
      <vt:lpstr>Интерактивные картинки.pptx </vt:lpstr>
      <vt:lpstr>Что может входить в работу педагога групп раннего возраста при использовании ИКТ в целом </vt:lpstr>
      <vt:lpstr>Презентация PowerPoint</vt:lpstr>
      <vt:lpstr>Список  источников  </vt:lpstr>
      <vt:lpstr>Каждый педагог –   творец той или иной технологии, даже если имеет дело с заимствованиями.   Создание технологии невозможно без творчества.   Творите сами, делитесь опытом, изучайте опыт.  Нет детей без воображения, и нет педагога без творческих порывов.   Не забывайте- мы самое первое и главное звено в системе образования!   Творческих Вам успехов! 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Маруся</dc:creator>
  <cp:lastModifiedBy>. User</cp:lastModifiedBy>
  <cp:revision>76</cp:revision>
  <dcterms:created xsi:type="dcterms:W3CDTF">2019-03-19T18:40:03Z</dcterms:created>
  <dcterms:modified xsi:type="dcterms:W3CDTF">2023-12-19T11:48:34Z</dcterms:modified>
</cp:coreProperties>
</file>