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7" r:id="rId3"/>
    <p:sldId id="281" r:id="rId4"/>
    <p:sldId id="274" r:id="rId5"/>
    <p:sldId id="259" r:id="rId6"/>
    <p:sldId id="260" r:id="rId7"/>
    <p:sldId id="282" r:id="rId8"/>
    <p:sldId id="283" r:id="rId9"/>
    <p:sldId id="284" r:id="rId10"/>
    <p:sldId id="285" r:id="rId11"/>
    <p:sldId id="264" r:id="rId12"/>
    <p:sldId id="286" r:id="rId13"/>
    <p:sldId id="270" r:id="rId14"/>
    <p:sldId id="265" r:id="rId15"/>
    <p:sldId id="269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F8393-71C8-CE45-8657-E0E0EF428385}" v="7" dt="2021-04-21T18:01:53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6"/>
  </p:normalViewPr>
  <p:slideViewPr>
    <p:cSldViewPr>
      <p:cViewPr varScale="1">
        <p:scale>
          <a:sx n="88" d="100"/>
          <a:sy n="88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63688-5A63-4BEE-9A87-DA9FF7AC13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11D42-291A-42B8-90B9-59E9EAB5E0E0}">
      <dgm:prSet phldrT="[Текст]"/>
      <dgm:spPr/>
      <dgm:t>
        <a:bodyPr/>
        <a:lstStyle/>
        <a:p>
          <a:r>
            <a:rPr lang="ru-RU" b="1" dirty="0">
              <a:solidFill>
                <a:srgbClr val="009900"/>
              </a:solidFill>
              <a:latin typeface="Georgia" panose="02040502050405020303" pitchFamily="18" charset="0"/>
            </a:rPr>
            <a:t>Степени</a:t>
          </a:r>
          <a:r>
            <a:rPr lang="ru-RU" dirty="0">
              <a:solidFill>
                <a:srgbClr val="009900"/>
              </a:solidFill>
              <a:latin typeface="Georgia" panose="02040502050405020303" pitchFamily="18" charset="0"/>
            </a:rPr>
            <a:t> </a:t>
          </a:r>
          <a:r>
            <a:rPr lang="ru-RU" b="1" dirty="0">
              <a:solidFill>
                <a:srgbClr val="009900"/>
              </a:solidFill>
              <a:latin typeface="Georgia" panose="02040502050405020303" pitchFamily="18" charset="0"/>
            </a:rPr>
            <a:t>адаптации</a:t>
          </a:r>
        </a:p>
      </dgm:t>
    </dgm:pt>
    <dgm:pt modelId="{DB262F43-4FC1-4B1C-960A-6E69102E9C32}" type="parTrans" cxnId="{86EA3969-A4F1-4EFA-BD36-8F5B68CE4441}">
      <dgm:prSet/>
      <dgm:spPr/>
      <dgm:t>
        <a:bodyPr/>
        <a:lstStyle/>
        <a:p>
          <a:endParaRPr lang="ru-RU"/>
        </a:p>
      </dgm:t>
    </dgm:pt>
    <dgm:pt modelId="{0A80BF10-C053-486F-B5C7-39718E920665}" type="sibTrans" cxnId="{86EA3969-A4F1-4EFA-BD36-8F5B68CE4441}">
      <dgm:prSet/>
      <dgm:spPr/>
      <dgm:t>
        <a:bodyPr/>
        <a:lstStyle/>
        <a:p>
          <a:endParaRPr lang="ru-RU"/>
        </a:p>
      </dgm:t>
    </dgm:pt>
    <dgm:pt modelId="{B72A9B61-2126-48E5-9C0F-820B414354FF}">
      <dgm:prSet phldrT="[Текст]"/>
      <dgm:spPr/>
      <dgm:t>
        <a:bodyPr/>
        <a:lstStyle/>
        <a:p>
          <a:r>
            <a:rPr lang="ru-RU" b="1" dirty="0">
              <a:solidFill>
                <a:srgbClr val="008000"/>
              </a:solidFill>
              <a:latin typeface="Georgia" panose="02040502050405020303" pitchFamily="18" charset="0"/>
            </a:rPr>
            <a:t>Легкая</a:t>
          </a:r>
        </a:p>
      </dgm:t>
    </dgm:pt>
    <dgm:pt modelId="{0CB186EC-21CF-4376-AB54-D7D24E663860}" type="parTrans" cxnId="{CD6259A5-4314-48E0-8E89-F24C7F9B5734}">
      <dgm:prSet/>
      <dgm:spPr/>
      <dgm:t>
        <a:bodyPr/>
        <a:lstStyle/>
        <a:p>
          <a:endParaRPr lang="ru-RU"/>
        </a:p>
      </dgm:t>
    </dgm:pt>
    <dgm:pt modelId="{A02135CD-6B16-4330-BCB8-EAD041E71A25}" type="sibTrans" cxnId="{CD6259A5-4314-48E0-8E89-F24C7F9B5734}">
      <dgm:prSet/>
      <dgm:spPr/>
      <dgm:t>
        <a:bodyPr/>
        <a:lstStyle/>
        <a:p>
          <a:endParaRPr lang="ru-RU"/>
        </a:p>
      </dgm:t>
    </dgm:pt>
    <dgm:pt modelId="{2356C9C7-21EE-4181-B72A-870A39B54678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Georgia" panose="02040502050405020303" pitchFamily="18" charset="0"/>
            </a:rPr>
            <a:t>Средняя</a:t>
          </a:r>
        </a:p>
      </dgm:t>
    </dgm:pt>
    <dgm:pt modelId="{7FE36BD4-74AD-49F7-AC0C-3BC8D5461DE3}" type="parTrans" cxnId="{BA94D7CD-1530-49C5-83E3-ADDE859CD1E1}">
      <dgm:prSet/>
      <dgm:spPr/>
      <dgm:t>
        <a:bodyPr/>
        <a:lstStyle/>
        <a:p>
          <a:endParaRPr lang="ru-RU"/>
        </a:p>
      </dgm:t>
    </dgm:pt>
    <dgm:pt modelId="{9D564410-A7FB-4B15-BAD7-294AC545DD08}" type="sibTrans" cxnId="{BA94D7CD-1530-49C5-83E3-ADDE859CD1E1}">
      <dgm:prSet/>
      <dgm:spPr/>
      <dgm:t>
        <a:bodyPr/>
        <a:lstStyle/>
        <a:p>
          <a:endParaRPr lang="ru-RU"/>
        </a:p>
      </dgm:t>
    </dgm:pt>
    <dgm:pt modelId="{92DBC1B1-3271-4EDD-8486-45499FB6A7A9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Georgia" panose="02040502050405020303" pitchFamily="18" charset="0"/>
            </a:rPr>
            <a:t>Тяжелая</a:t>
          </a:r>
        </a:p>
      </dgm:t>
    </dgm:pt>
    <dgm:pt modelId="{5424EEFC-27E5-4621-B31E-0C966CD85AD8}" type="parTrans" cxnId="{0769C9C0-09D4-4FF6-B5C3-EF43855C3245}">
      <dgm:prSet/>
      <dgm:spPr/>
      <dgm:t>
        <a:bodyPr/>
        <a:lstStyle/>
        <a:p>
          <a:endParaRPr lang="ru-RU"/>
        </a:p>
      </dgm:t>
    </dgm:pt>
    <dgm:pt modelId="{310BD698-3852-4A6A-849C-27EEEB10E1A4}" type="sibTrans" cxnId="{0769C9C0-09D4-4FF6-B5C3-EF43855C3245}">
      <dgm:prSet/>
      <dgm:spPr/>
      <dgm:t>
        <a:bodyPr/>
        <a:lstStyle/>
        <a:p>
          <a:endParaRPr lang="ru-RU"/>
        </a:p>
      </dgm:t>
    </dgm:pt>
    <dgm:pt modelId="{AE5CAAC9-12F8-4331-95EF-5801159DE6EC}" type="pres">
      <dgm:prSet presAssocID="{83463688-5A63-4BEE-9A87-DA9FF7AC13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D3E921-935F-432B-A63B-324BA6071E9E}" type="pres">
      <dgm:prSet presAssocID="{19111D42-291A-42B8-90B9-59E9EAB5E0E0}" presName="hierRoot1" presStyleCnt="0"/>
      <dgm:spPr/>
    </dgm:pt>
    <dgm:pt modelId="{C34BD405-69AC-4284-A881-97746C360373}" type="pres">
      <dgm:prSet presAssocID="{19111D42-291A-42B8-90B9-59E9EAB5E0E0}" presName="composite" presStyleCnt="0"/>
      <dgm:spPr/>
    </dgm:pt>
    <dgm:pt modelId="{A7F80A99-CD3C-4587-85D6-9792CF4ADDA3}" type="pres">
      <dgm:prSet presAssocID="{19111D42-291A-42B8-90B9-59E9EAB5E0E0}" presName="background" presStyleLbl="node0" presStyleIdx="0" presStyleCnt="1"/>
      <dgm:spPr>
        <a:solidFill>
          <a:srgbClr val="00B050"/>
        </a:solidFill>
      </dgm:spPr>
    </dgm:pt>
    <dgm:pt modelId="{EAAC53AF-4F37-41BC-AD19-0CED36304B3F}" type="pres">
      <dgm:prSet presAssocID="{19111D42-291A-42B8-90B9-59E9EAB5E0E0}" presName="text" presStyleLbl="fgAcc0" presStyleIdx="0" presStyleCnt="1" custScaleX="248482" custLinFactNeighborX="-2646" custLinFactNeighborY="-65360">
        <dgm:presLayoutVars>
          <dgm:chPref val="3"/>
        </dgm:presLayoutVars>
      </dgm:prSet>
      <dgm:spPr/>
    </dgm:pt>
    <dgm:pt modelId="{DC41930F-6045-4F8A-A262-304FD6560897}" type="pres">
      <dgm:prSet presAssocID="{19111D42-291A-42B8-90B9-59E9EAB5E0E0}" presName="hierChild2" presStyleCnt="0"/>
      <dgm:spPr/>
    </dgm:pt>
    <dgm:pt modelId="{A68BA4F1-4721-48DA-8124-3044BB24EEC0}" type="pres">
      <dgm:prSet presAssocID="{0CB186EC-21CF-4376-AB54-D7D24E663860}" presName="Name10" presStyleLbl="parChTrans1D2" presStyleIdx="0" presStyleCnt="3"/>
      <dgm:spPr/>
    </dgm:pt>
    <dgm:pt modelId="{8E759D86-D3C0-4041-9982-EFEE111C231E}" type="pres">
      <dgm:prSet presAssocID="{B72A9B61-2126-48E5-9C0F-820B414354FF}" presName="hierRoot2" presStyleCnt="0"/>
      <dgm:spPr/>
    </dgm:pt>
    <dgm:pt modelId="{C564BAF5-B2CE-472B-811C-4DC65930928C}" type="pres">
      <dgm:prSet presAssocID="{B72A9B61-2126-48E5-9C0F-820B414354FF}" presName="composite2" presStyleCnt="0"/>
      <dgm:spPr/>
    </dgm:pt>
    <dgm:pt modelId="{9F07A9B8-DE39-4C30-A8E2-11350625EEE6}" type="pres">
      <dgm:prSet presAssocID="{B72A9B61-2126-48E5-9C0F-820B414354FF}" presName="background2" presStyleLbl="node2" presStyleIdx="0" presStyleCnt="3"/>
      <dgm:spPr>
        <a:solidFill>
          <a:srgbClr val="92D050"/>
        </a:solidFill>
      </dgm:spPr>
    </dgm:pt>
    <dgm:pt modelId="{AF0B5302-0232-445B-909B-0A03007BD029}" type="pres">
      <dgm:prSet presAssocID="{B72A9B61-2126-48E5-9C0F-820B414354FF}" presName="text2" presStyleLbl="fgAcc2" presStyleIdx="0" presStyleCnt="3" custLinFactNeighborX="-1331" custLinFactNeighborY="-489">
        <dgm:presLayoutVars>
          <dgm:chPref val="3"/>
        </dgm:presLayoutVars>
      </dgm:prSet>
      <dgm:spPr/>
    </dgm:pt>
    <dgm:pt modelId="{F75736F5-8922-49A4-BF4A-658ACC2993B4}" type="pres">
      <dgm:prSet presAssocID="{B72A9B61-2126-48E5-9C0F-820B414354FF}" presName="hierChild3" presStyleCnt="0"/>
      <dgm:spPr/>
    </dgm:pt>
    <dgm:pt modelId="{1811099F-B8A6-404D-B526-26D743809E8C}" type="pres">
      <dgm:prSet presAssocID="{7FE36BD4-74AD-49F7-AC0C-3BC8D5461DE3}" presName="Name10" presStyleLbl="parChTrans1D2" presStyleIdx="1" presStyleCnt="3"/>
      <dgm:spPr/>
    </dgm:pt>
    <dgm:pt modelId="{E87332F8-5F92-4A09-A397-BF2CAFA150AA}" type="pres">
      <dgm:prSet presAssocID="{2356C9C7-21EE-4181-B72A-870A39B54678}" presName="hierRoot2" presStyleCnt="0"/>
      <dgm:spPr/>
    </dgm:pt>
    <dgm:pt modelId="{5646D24B-41A8-4379-B1C2-9E87945F7122}" type="pres">
      <dgm:prSet presAssocID="{2356C9C7-21EE-4181-B72A-870A39B54678}" presName="composite2" presStyleCnt="0"/>
      <dgm:spPr/>
    </dgm:pt>
    <dgm:pt modelId="{66AE94F8-6BA6-4401-89C7-221D48E1F613}" type="pres">
      <dgm:prSet presAssocID="{2356C9C7-21EE-4181-B72A-870A39B54678}" presName="background2" presStyleLbl="node2" presStyleIdx="1" presStyleCnt="3"/>
      <dgm:spPr>
        <a:solidFill>
          <a:srgbClr val="FFFF00"/>
        </a:solidFill>
      </dgm:spPr>
    </dgm:pt>
    <dgm:pt modelId="{9C1D0711-24CB-416F-BA39-B110CAB625D8}" type="pres">
      <dgm:prSet presAssocID="{2356C9C7-21EE-4181-B72A-870A39B54678}" presName="text2" presStyleLbl="fgAcc2" presStyleIdx="1" presStyleCnt="3" custAng="0" custLinFactNeighborX="890" custLinFactNeighborY="9309">
        <dgm:presLayoutVars>
          <dgm:chPref val="3"/>
        </dgm:presLayoutVars>
      </dgm:prSet>
      <dgm:spPr/>
    </dgm:pt>
    <dgm:pt modelId="{18B129C4-5F23-4D93-BF70-1DE150E24533}" type="pres">
      <dgm:prSet presAssocID="{2356C9C7-21EE-4181-B72A-870A39B54678}" presName="hierChild3" presStyleCnt="0"/>
      <dgm:spPr/>
    </dgm:pt>
    <dgm:pt modelId="{223DE0A2-222B-4A3C-8AC5-4981B2973A8D}" type="pres">
      <dgm:prSet presAssocID="{5424EEFC-27E5-4621-B31E-0C966CD85AD8}" presName="Name10" presStyleLbl="parChTrans1D2" presStyleIdx="2" presStyleCnt="3"/>
      <dgm:spPr/>
    </dgm:pt>
    <dgm:pt modelId="{DD1B8250-B72F-4021-9CED-AF28BC840739}" type="pres">
      <dgm:prSet presAssocID="{92DBC1B1-3271-4EDD-8486-45499FB6A7A9}" presName="hierRoot2" presStyleCnt="0"/>
      <dgm:spPr/>
    </dgm:pt>
    <dgm:pt modelId="{6956B227-3838-4580-A05A-3A4BE855163B}" type="pres">
      <dgm:prSet presAssocID="{92DBC1B1-3271-4EDD-8486-45499FB6A7A9}" presName="composite2" presStyleCnt="0"/>
      <dgm:spPr/>
    </dgm:pt>
    <dgm:pt modelId="{2A6CFAA8-0A45-47DD-81DD-BD604FA5EC6C}" type="pres">
      <dgm:prSet presAssocID="{92DBC1B1-3271-4EDD-8486-45499FB6A7A9}" presName="background2" presStyleLbl="node2" presStyleIdx="2" presStyleCnt="3"/>
      <dgm:spPr>
        <a:solidFill>
          <a:srgbClr val="FF0000"/>
        </a:solidFill>
      </dgm:spPr>
    </dgm:pt>
    <dgm:pt modelId="{7F4DC9E1-2B01-44CA-83FE-303E9B5E802A}" type="pres">
      <dgm:prSet presAssocID="{92DBC1B1-3271-4EDD-8486-45499FB6A7A9}" presName="text2" presStyleLbl="fgAcc2" presStyleIdx="2" presStyleCnt="3">
        <dgm:presLayoutVars>
          <dgm:chPref val="3"/>
        </dgm:presLayoutVars>
      </dgm:prSet>
      <dgm:spPr/>
    </dgm:pt>
    <dgm:pt modelId="{EF86AC12-AF37-4895-80D5-680D7F9D7BDD}" type="pres">
      <dgm:prSet presAssocID="{92DBC1B1-3271-4EDD-8486-45499FB6A7A9}" presName="hierChild3" presStyleCnt="0"/>
      <dgm:spPr/>
    </dgm:pt>
  </dgm:ptLst>
  <dgm:cxnLst>
    <dgm:cxn modelId="{4120683B-06B3-4D84-9C93-A4A40EE71704}" type="presOf" srcId="{0CB186EC-21CF-4376-AB54-D7D24E663860}" destId="{A68BA4F1-4721-48DA-8124-3044BB24EEC0}" srcOrd="0" destOrd="0" presId="urn:microsoft.com/office/officeart/2005/8/layout/hierarchy1"/>
    <dgm:cxn modelId="{5401FC4A-624E-4DF2-B66B-56BA6DD56853}" type="presOf" srcId="{19111D42-291A-42B8-90B9-59E9EAB5E0E0}" destId="{EAAC53AF-4F37-41BC-AD19-0CED36304B3F}" srcOrd="0" destOrd="0" presId="urn:microsoft.com/office/officeart/2005/8/layout/hierarchy1"/>
    <dgm:cxn modelId="{7BE2CA4E-91D5-465C-8816-5999BD097562}" type="presOf" srcId="{B72A9B61-2126-48E5-9C0F-820B414354FF}" destId="{AF0B5302-0232-445B-909B-0A03007BD029}" srcOrd="0" destOrd="0" presId="urn:microsoft.com/office/officeart/2005/8/layout/hierarchy1"/>
    <dgm:cxn modelId="{832C2152-38D4-431C-BA90-9ECC08F0969E}" type="presOf" srcId="{2356C9C7-21EE-4181-B72A-870A39B54678}" destId="{9C1D0711-24CB-416F-BA39-B110CAB625D8}" srcOrd="0" destOrd="0" presId="urn:microsoft.com/office/officeart/2005/8/layout/hierarchy1"/>
    <dgm:cxn modelId="{86EA3969-A4F1-4EFA-BD36-8F5B68CE4441}" srcId="{83463688-5A63-4BEE-9A87-DA9FF7AC13A3}" destId="{19111D42-291A-42B8-90B9-59E9EAB5E0E0}" srcOrd="0" destOrd="0" parTransId="{DB262F43-4FC1-4B1C-960A-6E69102E9C32}" sibTransId="{0A80BF10-C053-486F-B5C7-39718E920665}"/>
    <dgm:cxn modelId="{F060A971-D59A-4BE8-920D-68A9630B351A}" type="presOf" srcId="{83463688-5A63-4BEE-9A87-DA9FF7AC13A3}" destId="{AE5CAAC9-12F8-4331-95EF-5801159DE6EC}" srcOrd="0" destOrd="0" presId="urn:microsoft.com/office/officeart/2005/8/layout/hierarchy1"/>
    <dgm:cxn modelId="{91E50275-8181-4B1A-A837-B58A5C281C41}" type="presOf" srcId="{7FE36BD4-74AD-49F7-AC0C-3BC8D5461DE3}" destId="{1811099F-B8A6-404D-B526-26D743809E8C}" srcOrd="0" destOrd="0" presId="urn:microsoft.com/office/officeart/2005/8/layout/hierarchy1"/>
    <dgm:cxn modelId="{2EFD2578-40E9-4D91-976C-62CD7F79C4C3}" type="presOf" srcId="{5424EEFC-27E5-4621-B31E-0C966CD85AD8}" destId="{223DE0A2-222B-4A3C-8AC5-4981B2973A8D}" srcOrd="0" destOrd="0" presId="urn:microsoft.com/office/officeart/2005/8/layout/hierarchy1"/>
    <dgm:cxn modelId="{CD6259A5-4314-48E0-8E89-F24C7F9B5734}" srcId="{19111D42-291A-42B8-90B9-59E9EAB5E0E0}" destId="{B72A9B61-2126-48E5-9C0F-820B414354FF}" srcOrd="0" destOrd="0" parTransId="{0CB186EC-21CF-4376-AB54-D7D24E663860}" sibTransId="{A02135CD-6B16-4330-BCB8-EAD041E71A25}"/>
    <dgm:cxn modelId="{0769C9C0-09D4-4FF6-B5C3-EF43855C3245}" srcId="{19111D42-291A-42B8-90B9-59E9EAB5E0E0}" destId="{92DBC1B1-3271-4EDD-8486-45499FB6A7A9}" srcOrd="2" destOrd="0" parTransId="{5424EEFC-27E5-4621-B31E-0C966CD85AD8}" sibTransId="{310BD698-3852-4A6A-849C-27EEEB10E1A4}"/>
    <dgm:cxn modelId="{4B75B7C2-5814-4BE0-A4E7-CB966F7D5462}" type="presOf" srcId="{92DBC1B1-3271-4EDD-8486-45499FB6A7A9}" destId="{7F4DC9E1-2B01-44CA-83FE-303E9B5E802A}" srcOrd="0" destOrd="0" presId="urn:microsoft.com/office/officeart/2005/8/layout/hierarchy1"/>
    <dgm:cxn modelId="{BA94D7CD-1530-49C5-83E3-ADDE859CD1E1}" srcId="{19111D42-291A-42B8-90B9-59E9EAB5E0E0}" destId="{2356C9C7-21EE-4181-B72A-870A39B54678}" srcOrd="1" destOrd="0" parTransId="{7FE36BD4-74AD-49F7-AC0C-3BC8D5461DE3}" sibTransId="{9D564410-A7FB-4B15-BAD7-294AC545DD08}"/>
    <dgm:cxn modelId="{3C63CAD5-064D-40E0-8B14-99420D063E88}" type="presParOf" srcId="{AE5CAAC9-12F8-4331-95EF-5801159DE6EC}" destId="{7BD3E921-935F-432B-A63B-324BA6071E9E}" srcOrd="0" destOrd="0" presId="urn:microsoft.com/office/officeart/2005/8/layout/hierarchy1"/>
    <dgm:cxn modelId="{E590A3ED-C53D-434B-BCF8-59DCC1B6F9DD}" type="presParOf" srcId="{7BD3E921-935F-432B-A63B-324BA6071E9E}" destId="{C34BD405-69AC-4284-A881-97746C360373}" srcOrd="0" destOrd="0" presId="urn:microsoft.com/office/officeart/2005/8/layout/hierarchy1"/>
    <dgm:cxn modelId="{00383EA9-BDCB-4119-9650-50E9D5099379}" type="presParOf" srcId="{C34BD405-69AC-4284-A881-97746C360373}" destId="{A7F80A99-CD3C-4587-85D6-9792CF4ADDA3}" srcOrd="0" destOrd="0" presId="urn:microsoft.com/office/officeart/2005/8/layout/hierarchy1"/>
    <dgm:cxn modelId="{1AEB544E-E8A2-4A90-9A64-54EDEED4157C}" type="presParOf" srcId="{C34BD405-69AC-4284-A881-97746C360373}" destId="{EAAC53AF-4F37-41BC-AD19-0CED36304B3F}" srcOrd="1" destOrd="0" presId="urn:microsoft.com/office/officeart/2005/8/layout/hierarchy1"/>
    <dgm:cxn modelId="{505895C6-13E1-4138-A44F-8D73614D7181}" type="presParOf" srcId="{7BD3E921-935F-432B-A63B-324BA6071E9E}" destId="{DC41930F-6045-4F8A-A262-304FD6560897}" srcOrd="1" destOrd="0" presId="urn:microsoft.com/office/officeart/2005/8/layout/hierarchy1"/>
    <dgm:cxn modelId="{244BEA37-FEB2-44D6-B53F-C86C08FC4D47}" type="presParOf" srcId="{DC41930F-6045-4F8A-A262-304FD6560897}" destId="{A68BA4F1-4721-48DA-8124-3044BB24EEC0}" srcOrd="0" destOrd="0" presId="urn:microsoft.com/office/officeart/2005/8/layout/hierarchy1"/>
    <dgm:cxn modelId="{74B714B8-74C1-4F3A-B41E-A7451CC39979}" type="presParOf" srcId="{DC41930F-6045-4F8A-A262-304FD6560897}" destId="{8E759D86-D3C0-4041-9982-EFEE111C231E}" srcOrd="1" destOrd="0" presId="urn:microsoft.com/office/officeart/2005/8/layout/hierarchy1"/>
    <dgm:cxn modelId="{9783FDD1-BB4C-4720-BEF0-BEA31F13E6F6}" type="presParOf" srcId="{8E759D86-D3C0-4041-9982-EFEE111C231E}" destId="{C564BAF5-B2CE-472B-811C-4DC65930928C}" srcOrd="0" destOrd="0" presId="urn:microsoft.com/office/officeart/2005/8/layout/hierarchy1"/>
    <dgm:cxn modelId="{7FD2405F-AA76-40B2-820D-5E5454611F19}" type="presParOf" srcId="{C564BAF5-B2CE-472B-811C-4DC65930928C}" destId="{9F07A9B8-DE39-4C30-A8E2-11350625EEE6}" srcOrd="0" destOrd="0" presId="urn:microsoft.com/office/officeart/2005/8/layout/hierarchy1"/>
    <dgm:cxn modelId="{EA2D4122-E23A-4004-A1A9-86EBBE32E9B0}" type="presParOf" srcId="{C564BAF5-B2CE-472B-811C-4DC65930928C}" destId="{AF0B5302-0232-445B-909B-0A03007BD029}" srcOrd="1" destOrd="0" presId="urn:microsoft.com/office/officeart/2005/8/layout/hierarchy1"/>
    <dgm:cxn modelId="{FF5E583E-CB11-4276-9B10-5BBD65D1FFC4}" type="presParOf" srcId="{8E759D86-D3C0-4041-9982-EFEE111C231E}" destId="{F75736F5-8922-49A4-BF4A-658ACC2993B4}" srcOrd="1" destOrd="0" presId="urn:microsoft.com/office/officeart/2005/8/layout/hierarchy1"/>
    <dgm:cxn modelId="{1BE4482C-710F-4474-A5EF-7EBAEEE4A522}" type="presParOf" srcId="{DC41930F-6045-4F8A-A262-304FD6560897}" destId="{1811099F-B8A6-404D-B526-26D743809E8C}" srcOrd="2" destOrd="0" presId="urn:microsoft.com/office/officeart/2005/8/layout/hierarchy1"/>
    <dgm:cxn modelId="{E45D6150-BDF3-4C96-8C18-2BBFBE480B35}" type="presParOf" srcId="{DC41930F-6045-4F8A-A262-304FD6560897}" destId="{E87332F8-5F92-4A09-A397-BF2CAFA150AA}" srcOrd="3" destOrd="0" presId="urn:microsoft.com/office/officeart/2005/8/layout/hierarchy1"/>
    <dgm:cxn modelId="{7D5C7B71-7AFB-4B07-92A3-740CB8856CD8}" type="presParOf" srcId="{E87332F8-5F92-4A09-A397-BF2CAFA150AA}" destId="{5646D24B-41A8-4379-B1C2-9E87945F7122}" srcOrd="0" destOrd="0" presId="urn:microsoft.com/office/officeart/2005/8/layout/hierarchy1"/>
    <dgm:cxn modelId="{3BE66102-EEE8-4F75-94FB-A71C48DFE390}" type="presParOf" srcId="{5646D24B-41A8-4379-B1C2-9E87945F7122}" destId="{66AE94F8-6BA6-4401-89C7-221D48E1F613}" srcOrd="0" destOrd="0" presId="urn:microsoft.com/office/officeart/2005/8/layout/hierarchy1"/>
    <dgm:cxn modelId="{7689E0CA-A9EB-4803-AF04-5F60502EEC79}" type="presParOf" srcId="{5646D24B-41A8-4379-B1C2-9E87945F7122}" destId="{9C1D0711-24CB-416F-BA39-B110CAB625D8}" srcOrd="1" destOrd="0" presId="urn:microsoft.com/office/officeart/2005/8/layout/hierarchy1"/>
    <dgm:cxn modelId="{190C6AC0-FA53-4FB2-A5CA-56B2F4374BA8}" type="presParOf" srcId="{E87332F8-5F92-4A09-A397-BF2CAFA150AA}" destId="{18B129C4-5F23-4D93-BF70-1DE150E24533}" srcOrd="1" destOrd="0" presId="urn:microsoft.com/office/officeart/2005/8/layout/hierarchy1"/>
    <dgm:cxn modelId="{9817F6A9-8A28-4C84-B956-395E37FF083C}" type="presParOf" srcId="{DC41930F-6045-4F8A-A262-304FD6560897}" destId="{223DE0A2-222B-4A3C-8AC5-4981B2973A8D}" srcOrd="4" destOrd="0" presId="urn:microsoft.com/office/officeart/2005/8/layout/hierarchy1"/>
    <dgm:cxn modelId="{B098C126-CC14-45B7-AF80-8C28A22039F0}" type="presParOf" srcId="{DC41930F-6045-4F8A-A262-304FD6560897}" destId="{DD1B8250-B72F-4021-9CED-AF28BC840739}" srcOrd="5" destOrd="0" presId="urn:microsoft.com/office/officeart/2005/8/layout/hierarchy1"/>
    <dgm:cxn modelId="{3376C684-215B-4BDF-BB34-1F03A15D7DF7}" type="presParOf" srcId="{DD1B8250-B72F-4021-9CED-AF28BC840739}" destId="{6956B227-3838-4580-A05A-3A4BE855163B}" srcOrd="0" destOrd="0" presId="urn:microsoft.com/office/officeart/2005/8/layout/hierarchy1"/>
    <dgm:cxn modelId="{8833FD97-4723-46B6-AD78-74491375F859}" type="presParOf" srcId="{6956B227-3838-4580-A05A-3A4BE855163B}" destId="{2A6CFAA8-0A45-47DD-81DD-BD604FA5EC6C}" srcOrd="0" destOrd="0" presId="urn:microsoft.com/office/officeart/2005/8/layout/hierarchy1"/>
    <dgm:cxn modelId="{E71F2D49-6011-4230-980B-439D199EBA5C}" type="presParOf" srcId="{6956B227-3838-4580-A05A-3A4BE855163B}" destId="{7F4DC9E1-2B01-44CA-83FE-303E9B5E802A}" srcOrd="1" destOrd="0" presId="urn:microsoft.com/office/officeart/2005/8/layout/hierarchy1"/>
    <dgm:cxn modelId="{6CF27486-90EA-4720-9CAD-D1CCF0B7DEF2}" type="presParOf" srcId="{DD1B8250-B72F-4021-9CED-AF28BC840739}" destId="{EF86AC12-AF37-4895-80D5-680D7F9D7B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DE0A2-222B-4A3C-8AC5-4981B2973A8D}">
      <dsp:nvSpPr>
        <dsp:cNvPr id="0" name=""/>
        <dsp:cNvSpPr/>
      </dsp:nvSpPr>
      <dsp:spPr>
        <a:xfrm>
          <a:off x="3924968" y="1441307"/>
          <a:ext cx="2890168" cy="1633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367"/>
              </a:lnTo>
              <a:lnTo>
                <a:pt x="2890168" y="1419367"/>
              </a:lnTo>
              <a:lnTo>
                <a:pt x="2890168" y="1633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1099F-B8A6-404D-B526-26D743809E8C}">
      <dsp:nvSpPr>
        <dsp:cNvPr id="0" name=""/>
        <dsp:cNvSpPr/>
      </dsp:nvSpPr>
      <dsp:spPr>
        <a:xfrm>
          <a:off x="3879248" y="1441307"/>
          <a:ext cx="91440" cy="1770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6187"/>
              </a:lnTo>
              <a:lnTo>
                <a:pt x="127563" y="1556187"/>
              </a:lnTo>
              <a:lnTo>
                <a:pt x="127563" y="1770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A4F1-4721-48DA-8124-3044BB24EEC0}">
      <dsp:nvSpPr>
        <dsp:cNvPr id="0" name=""/>
        <dsp:cNvSpPr/>
      </dsp:nvSpPr>
      <dsp:spPr>
        <a:xfrm>
          <a:off x="1126480" y="1441307"/>
          <a:ext cx="2798488" cy="1626600"/>
        </a:xfrm>
        <a:custGeom>
          <a:avLst/>
          <a:gdLst/>
          <a:ahLst/>
          <a:cxnLst/>
          <a:rect l="0" t="0" r="0" b="0"/>
          <a:pathLst>
            <a:path>
              <a:moveTo>
                <a:pt x="2798488" y="0"/>
              </a:moveTo>
              <a:lnTo>
                <a:pt x="2798488" y="1412180"/>
              </a:lnTo>
              <a:lnTo>
                <a:pt x="0" y="1412180"/>
              </a:lnTo>
              <a:lnTo>
                <a:pt x="0" y="1626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80A99-CD3C-4587-85D6-9792CF4ADDA3}">
      <dsp:nvSpPr>
        <dsp:cNvPr id="0" name=""/>
        <dsp:cNvSpPr/>
      </dsp:nvSpPr>
      <dsp:spPr>
        <a:xfrm>
          <a:off x="1049317" y="-28447"/>
          <a:ext cx="5751302" cy="146975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C53AF-4F37-41BC-AD19-0CED36304B3F}">
      <dsp:nvSpPr>
        <dsp:cNvPr id="0" name=""/>
        <dsp:cNvSpPr/>
      </dsp:nvSpPr>
      <dsp:spPr>
        <a:xfrm>
          <a:off x="1306492" y="215868"/>
          <a:ext cx="5751302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9900"/>
              </a:solidFill>
              <a:latin typeface="Georgia" panose="02040502050405020303" pitchFamily="18" charset="0"/>
            </a:rPr>
            <a:t>Степени</a:t>
          </a:r>
          <a:r>
            <a:rPr lang="ru-RU" sz="3300" kern="1200" dirty="0">
              <a:solidFill>
                <a:srgbClr val="009900"/>
              </a:solidFill>
              <a:latin typeface="Georgia" panose="02040502050405020303" pitchFamily="18" charset="0"/>
            </a:rPr>
            <a:t> </a:t>
          </a:r>
          <a:r>
            <a:rPr lang="ru-RU" sz="3300" b="1" kern="1200" dirty="0">
              <a:solidFill>
                <a:srgbClr val="009900"/>
              </a:solidFill>
              <a:latin typeface="Georgia" panose="02040502050405020303" pitchFamily="18" charset="0"/>
            </a:rPr>
            <a:t>адаптации</a:t>
          </a:r>
        </a:p>
      </dsp:txBody>
      <dsp:txXfrm>
        <a:off x="1349540" y="258916"/>
        <a:ext cx="5665206" cy="1383659"/>
      </dsp:txXfrm>
    </dsp:sp>
    <dsp:sp modelId="{9F07A9B8-DE39-4C30-A8E2-11350625EEE6}">
      <dsp:nvSpPr>
        <dsp:cNvPr id="0" name=""/>
        <dsp:cNvSpPr/>
      </dsp:nvSpPr>
      <dsp:spPr>
        <a:xfrm>
          <a:off x="-30806" y="3067907"/>
          <a:ext cx="2314575" cy="146975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5302-0232-445B-909B-0A03007BD029}">
      <dsp:nvSpPr>
        <dsp:cNvPr id="0" name=""/>
        <dsp:cNvSpPr/>
      </dsp:nvSpPr>
      <dsp:spPr>
        <a:xfrm>
          <a:off x="226368" y="331222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8000"/>
              </a:solidFill>
              <a:latin typeface="Georgia" panose="02040502050405020303" pitchFamily="18" charset="0"/>
            </a:rPr>
            <a:t>Легкая</a:t>
          </a:r>
        </a:p>
      </dsp:txBody>
      <dsp:txXfrm>
        <a:off x="269416" y="3355271"/>
        <a:ext cx="2228479" cy="1383659"/>
      </dsp:txXfrm>
    </dsp:sp>
    <dsp:sp modelId="{66AE94F8-6BA6-4401-89C7-221D48E1F613}">
      <dsp:nvSpPr>
        <dsp:cNvPr id="0" name=""/>
        <dsp:cNvSpPr/>
      </dsp:nvSpPr>
      <dsp:spPr>
        <a:xfrm>
          <a:off x="2849524" y="3211914"/>
          <a:ext cx="2314575" cy="1469755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D0711-24CB-416F-BA39-B110CAB625D8}">
      <dsp:nvSpPr>
        <dsp:cNvPr id="0" name=""/>
        <dsp:cNvSpPr/>
      </dsp:nvSpPr>
      <dsp:spPr>
        <a:xfrm>
          <a:off x="3106699" y="3456230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FFC000"/>
              </a:solidFill>
              <a:latin typeface="Georgia" panose="02040502050405020303" pitchFamily="18" charset="0"/>
            </a:rPr>
            <a:t>Средняя</a:t>
          </a:r>
        </a:p>
      </dsp:txBody>
      <dsp:txXfrm>
        <a:off x="3149747" y="3499278"/>
        <a:ext cx="2228479" cy="1383659"/>
      </dsp:txXfrm>
    </dsp:sp>
    <dsp:sp modelId="{2A6CFAA8-0A45-47DD-81DD-BD604FA5EC6C}">
      <dsp:nvSpPr>
        <dsp:cNvPr id="0" name=""/>
        <dsp:cNvSpPr/>
      </dsp:nvSpPr>
      <dsp:spPr>
        <a:xfrm>
          <a:off x="5657850" y="3075094"/>
          <a:ext cx="2314575" cy="146975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DC9E1-2B01-44CA-83FE-303E9B5E802A}">
      <dsp:nvSpPr>
        <dsp:cNvPr id="0" name=""/>
        <dsp:cNvSpPr/>
      </dsp:nvSpPr>
      <dsp:spPr>
        <a:xfrm>
          <a:off x="5915024" y="3319410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FF0000"/>
              </a:solidFill>
              <a:latin typeface="Georgia" panose="02040502050405020303" pitchFamily="18" charset="0"/>
            </a:rPr>
            <a:t>Тяжелая</a:t>
          </a:r>
        </a:p>
      </dsp:txBody>
      <dsp:txXfrm>
        <a:off x="5958072" y="3362458"/>
        <a:ext cx="2228479" cy="13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F4346E4-FDB2-FE43-94EA-03D3353CB7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EE457C0-97F4-7D45-9149-C2AEE79040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3AF1D1E-6DA2-8F43-A861-B275A8BB48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42F976AA-A8D4-5845-AEE5-05B504BB76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3053AC6B-5737-8A44-BD8A-63485696EE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B611E17-872E-8946-896F-8F5E6C0B1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98F9700-50E3-A046-A11A-89A311ED6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7A408A0-B7C9-6545-82C7-9EE23056F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714AD859-6C80-CD43-87ED-2B617109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B5DBFA87-39ED-A74E-818A-3C0FA2756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A1CD2-36CC-0246-B8C3-A145C0F7D936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CA27DEB1-7D98-EF4E-B90F-B0E3D967A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0C539D-56E8-4B49-AAEC-E7D3009EEBBF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048CE3F-788E-1A4D-A64C-2B63FDDA5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D111E7E-74F9-B84F-93C4-86B15F743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>
            <a:extLst>
              <a:ext uri="{FF2B5EF4-FFF2-40B4-BE49-F238E27FC236}">
                <a16:creationId xmlns:a16="http://schemas.microsoft.com/office/drawing/2014/main" id="{112DAAA9-BA2D-E240-BCA5-5B44EFA45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Заметки 2">
            <a:extLst>
              <a:ext uri="{FF2B5EF4-FFF2-40B4-BE49-F238E27FC236}">
                <a16:creationId xmlns:a16="http://schemas.microsoft.com/office/drawing/2014/main" id="{A486F581-AABA-AE41-856C-9B1D17B4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Научные исследования ряда авторов (Аксариной Н.М., Жуковой А.И.) показали, что реакция на изменившиеся условия являются неизбежной, но тяжесть и длительность могут быть различной. </a:t>
            </a:r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id="{E9E32423-BACA-644F-82B5-FE0481EE0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2D909-90B7-834E-ADAA-EF179601E969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B95654-D84F-0643-9BBE-DA0470067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D9F9D-6E50-9D43-9B09-E6F825278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D6D8B-58A2-E949-B67D-399D27CC4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81F8-FC72-8043-A7CF-5DD7CEE2C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85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2ABDB5-C03C-D244-889D-A692D7D4F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8B722-5F07-C04D-823C-270F0C5E7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D0CF0-0D3F-7740-845D-A55E5F611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DFD2-70E7-6144-B45D-6B284F4FD5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40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541AE-6823-7F4C-819A-5C4C79E93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F704EA-6DB3-0047-82A8-0E64E0C14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54DD97-5D18-6040-A230-491311634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07C3-D3B6-2E45-AFE0-7E4CE0B259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05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37274-6DCD-0747-B2C6-CF15B60BF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B6B970-503E-AC4E-839B-F7918B01B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98FF0-2118-5C44-9A42-232193DFF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6444-8CD4-5A4F-8682-C3A2ED603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46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47379F-3A35-3A4F-A276-A577DA059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0B294-6FC6-0C42-AF8E-EAFF963F5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20A6A-45B2-8640-8756-76EF87205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6719-64DC-0D48-9E1C-DFAAE9946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61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EA992-FEA9-E647-964C-B16D99D95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A80C9-E696-D249-B8A0-3CB7B7AE6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0E1D4-7255-374E-974F-BE55AA96A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AC5B-A309-064F-AE26-D4E3070AC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8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9464B8-78FC-BE48-B670-F13CBC031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C74A70-766E-BC4F-BBD7-D47AE6E46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758831-5C9E-FC4D-A2ED-8C58281F9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372C-0C45-5742-9768-B920DA0A5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4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3EB5E0-04F6-B740-91AA-559310CB5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9D9D58-AEC8-F948-8766-FCAE4CB6E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414DBF-9CD0-8C4D-A506-5D17E0B21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5956-D26D-6E45-9299-F6EC25646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3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B558F9-E65A-AD47-AF56-F6793F2B5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F87545-40BA-0043-BA45-DF3012D5E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C3700B-5F2B-7845-AD89-A172D61AB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2EED-96A7-5843-8FE1-CC13AAC3A6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1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97CF7-9FB1-7B4E-BE08-C798814A7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7893C-37C2-0C48-A6A4-28677F9FC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80D3C-AF79-C64B-A657-CA598B892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3B40-9399-5545-B45E-FADA9D0A6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93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57EE47-99E7-B847-84C0-3EFA568DC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BF35A-BF5F-C843-AD9F-251DE6341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CD43D-F699-4C46-BD15-846955580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BBB9-3441-494B-AFE2-BCB091BEE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55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EA0155-45F0-3441-AF32-C20CC99E7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357D42-0CB2-5340-9FE4-153FD343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9F49A5-BE65-134D-B54D-C03F87B856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6ACF1A-ABF0-D14A-9295-561E2D5AA2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77F4B4-2940-BF41-90BF-71477945DB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5EAC560-3B2F-E44F-A027-42CA86546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4092059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2" descr="C:\Users\Masha\AppData\Local\Microsoft\Windows\Temporary Internet Files\Content.IE5\HMPN8H27\MC900397108[1].wmf">
            <a:extLst>
              <a:ext uri="{FF2B5EF4-FFF2-40B4-BE49-F238E27FC236}">
                <a16:creationId xmlns:a16="http://schemas.microsoft.com/office/drawing/2014/main" id="{76E61C57-FA7C-634D-BE6E-BAC1F43D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3" descr="D:\АДАПТАЦИЯ\adapt10.jpg">
            <a:extLst>
              <a:ext uri="{FF2B5EF4-FFF2-40B4-BE49-F238E27FC236}">
                <a16:creationId xmlns:a16="http://schemas.microsoft.com/office/drawing/2014/main" id="{89F8DCE8-C362-3B4C-8867-A33CB6AEF2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052513"/>
            <a:ext cx="3114675" cy="4257675"/>
          </a:xfr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44C26B-04B9-6941-94DE-B44EDBEFA709}"/>
              </a:ext>
            </a:extLst>
          </p:cNvPr>
          <p:cNvSpPr/>
          <p:nvPr/>
        </p:nvSpPr>
        <p:spPr>
          <a:xfrm>
            <a:off x="683567" y="908720"/>
            <a:ext cx="4608513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Arial" charset="0"/>
              </a:rPr>
              <a:t>Адаптация детей к детскому саду</a:t>
            </a:r>
          </a:p>
        </p:txBody>
      </p:sp>
      <p:sp>
        <p:nvSpPr>
          <p:cNvPr id="14340" name="Заголовок 4">
            <a:extLst>
              <a:ext uri="{FF2B5EF4-FFF2-40B4-BE49-F238E27FC236}">
                <a16:creationId xmlns:a16="http://schemas.microsoft.com/office/drawing/2014/main" id="{43EE4E11-79D7-8E49-81C4-3B813798F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29225"/>
            <a:ext cx="8229600" cy="1143000"/>
          </a:xfrm>
        </p:spPr>
        <p:txBody>
          <a:bodyPr/>
          <a:lstStyle/>
          <a:p>
            <a: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МДОУ «Детский сад №59» </a:t>
            </a:r>
            <a:b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Подготовила воспитатель Кучеренко ММ</a:t>
            </a:r>
            <a:b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alt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D:\АДАПТАЦИЯ\58100127.108666471.jpeg">
            <a:extLst>
              <a:ext uri="{FF2B5EF4-FFF2-40B4-BE49-F238E27FC236}">
                <a16:creationId xmlns:a16="http://schemas.microsoft.com/office/drawing/2014/main" id="{25F7EE96-5784-F04D-BF7F-7016FEF8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700"/>
            <a:ext cx="3160712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27AFF7AD-EBA1-7C48-BA47-A835336FA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8975"/>
            <a:ext cx="5054600" cy="1143000"/>
          </a:xfrm>
        </p:spPr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Georgia" panose="02040502050405020303" pitchFamily="18" charset="0"/>
              </a:rPr>
              <a:t>Тяжелая степень адаптации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5EDFAC69-A748-E744-83AF-7470A252C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997200"/>
            <a:ext cx="8064500" cy="41036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ru-RU" altLang="ru-RU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 адаптации характеризуется очень длительным течением (от2 до 6месяцев). В этот период ребенок либо перенес повторное заболевание, часто протекающее с осложнениями (отиты, бронхиты, пневмонии), либо проявляет стойкие нарушения поведения. Некоторые дети, относящиеся к этой группе мало плачут, но совсем не улыбаются, не проявляют участия ни в играх, ни на занятиях.</a:t>
            </a:r>
            <a:r>
              <a:rPr lang="ru-RU" altLang="ru-RU" sz="15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у таких детей появляются отрицательные формы поведения (нарушаются функции кишечника, повышается температура, происходит потеря веса, появляются аллергические реакции).</a:t>
            </a:r>
            <a:endParaRPr lang="ru-RU" altLang="ru-RU" sz="15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ru-RU" altLang="ru-RU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тяжелой адаптации чаще всего встречается у детей 1,5 – 2-х лет, имеющих в анамнезе отклонения  в здоровье, последствия токсикоза беременности у матерей, осложнений в родах, заболеваний периода новорожденности.</a:t>
            </a:r>
            <a:endParaRPr lang="ru-RU" altLang="ru-RU" sz="15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endParaRPr lang="ru-RU" altLang="ru-RU" sz="2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D:\АДАПТАЦИЯ\1344454853_sad.jpg">
            <a:extLst>
              <a:ext uri="{FF2B5EF4-FFF2-40B4-BE49-F238E27FC236}">
                <a16:creationId xmlns:a16="http://schemas.microsoft.com/office/drawing/2014/main" id="{738C0D86-1735-E44F-AF74-68FFF5D0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97113"/>
            <a:ext cx="51450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3A428E02-5C80-9B40-80F4-AEE77B17B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2827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8000"/>
                </a:solidFill>
                <a:latin typeface="Georgia" panose="02040502050405020303" pitchFamily="18" charset="0"/>
              </a:rPr>
              <a:t>Как подготовить ребенка к посещению детского сада?</a:t>
            </a:r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A0931898-5DD1-2741-8D95-2DD508ACF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064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:\Program Files\Microsoft Office\MEDIA\CAGCAT10\j0234131.wmf">
            <a:extLst>
              <a:ext uri="{FF2B5EF4-FFF2-40B4-BE49-F238E27FC236}">
                <a16:creationId xmlns:a16="http://schemas.microsoft.com/office/drawing/2014/main" id="{64B0682E-1B06-8F46-8134-5AABD6BC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65625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DD3D49-A229-0743-817A-96E60F3457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58324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altLang="ru-RU" sz="2600" dirty="0">
                <a:solidFill>
                  <a:srgbClr val="000099"/>
                </a:solidFill>
                <a:latin typeface="Georgia" pitchFamily="18" charset="0"/>
              </a:rPr>
              <a:t>Увеличьте круг общения вашего малыша с взрослыми и детьми.</a:t>
            </a:r>
          </a:p>
          <a:p>
            <a:pPr eaLnBrk="1" hangingPunct="1">
              <a:defRPr/>
            </a:pPr>
            <a:r>
              <a:rPr lang="ru-RU" altLang="ru-RU" sz="2600" dirty="0">
                <a:solidFill>
                  <a:srgbClr val="000099"/>
                </a:solidFill>
                <a:latin typeface="Georgia" pitchFamily="18" charset="0"/>
              </a:rPr>
              <a:t>Ребенок, который отправился в детский сад, должен обладать определенными культурно-гигиеническими навыками и навыками самообслуживания.</a:t>
            </a:r>
          </a:p>
          <a:p>
            <a:pPr eaLnBrk="1" hangingPunct="1">
              <a:defRPr/>
            </a:pPr>
            <a:r>
              <a:rPr lang="ru-RU" altLang="ru-RU" sz="2600" dirty="0">
                <a:solidFill>
                  <a:srgbClr val="000099"/>
                </a:solidFill>
                <a:latin typeface="Georgia" pitchFamily="18" charset="0"/>
              </a:rPr>
              <a:t>Позаботьтесь об укреплении здоровья малыша</a:t>
            </a:r>
          </a:p>
          <a:p>
            <a:pPr>
              <a:defRPr/>
            </a:pPr>
            <a:r>
              <a:rPr lang="ru-RU" altLang="ru-RU" sz="2600" dirty="0">
                <a:solidFill>
                  <a:srgbClr val="000099"/>
                </a:solidFill>
                <a:latin typeface="Georgia" pitchFamily="18" charset="0"/>
              </a:rPr>
              <a:t>Заранее знакомьте ребенка с детским садом. (Рассматривайте картинки, читайте книжки, разговаривайте)</a:t>
            </a:r>
          </a:p>
          <a:p>
            <a:pPr>
              <a:defRPr/>
            </a:pPr>
            <a:r>
              <a:rPr lang="ru-RU" altLang="ru-RU" sz="2600" dirty="0">
                <a:solidFill>
                  <a:srgbClr val="000099"/>
                </a:solidFill>
                <a:latin typeface="Georgia" pitchFamily="18" charset="0"/>
              </a:rPr>
              <a:t>Придерживайтесь режима близкого к режиму в детском саду.  </a:t>
            </a:r>
            <a:endParaRPr lang="ru-RU" alt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Приблизьте домашний режим питания к питанию в детском саду</a:t>
            </a:r>
            <a:r>
              <a:rPr lang="en-US" altLang="ru-RU" sz="2400" dirty="0">
                <a:solidFill>
                  <a:srgbClr val="000099"/>
                </a:solidFill>
                <a:latin typeface="Georgia" pitchFamily="18" charset="0"/>
              </a:rPr>
              <a:t>,</a:t>
            </a: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 с которым вы можете познакомиться на сайте сада или в </a:t>
            </a: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  <a:hlinkClick r:id="rId3"/>
              </a:rPr>
              <a:t>группе в ВК</a:t>
            </a: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. (Переходите на новый режим питания постепенно, чтобы перемены были не слишком ощутимы.) </a:t>
            </a:r>
          </a:p>
          <a:p>
            <a:pPr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Помните, что в первый месяц посещения детского сада пребывание в группе  будет увеличиваться постепенно, на 2–3 часа</a:t>
            </a:r>
          </a:p>
          <a:p>
            <a:pPr marL="0" indent="0">
              <a:buFontTx/>
              <a:buNone/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 (не старайтесь форсировать события, воспитатель подскажет вам когда можно оставить ребенка до обеда, а затем и на дневной сон)</a:t>
            </a:r>
          </a:p>
          <a:p>
            <a:pPr marL="0" indent="0">
              <a:buFontTx/>
              <a:buNone/>
              <a:defRPr/>
            </a:pPr>
            <a:endParaRPr lang="ru-RU" alt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endParaRPr lang="ru-RU" altLang="ru-RU" sz="2600" dirty="0">
              <a:solidFill>
                <a:srgbClr val="000099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altLang="ru-RU" sz="2600" dirty="0">
              <a:solidFill>
                <a:srgbClr val="000099"/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2400" dirty="0"/>
          </a:p>
          <a:p>
            <a:pPr eaLnBrk="1" hangingPunct="1">
              <a:buFontTx/>
              <a:buNone/>
              <a:defRPr/>
            </a:pPr>
            <a:endParaRPr lang="ru-RU" alt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A87E3CAB-466E-8B42-80F6-457893F81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8000"/>
                </a:solidFill>
                <a:latin typeface="Georgia" panose="02040502050405020303" pitchFamily="18" charset="0"/>
              </a:rPr>
              <a:t>Памятка для родителей в период адаптации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D36098-3F0E-3E41-955F-5F7FB9BE8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5214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rgbClr val="000099"/>
                </a:solidFill>
                <a:latin typeface="Georgia" pitchFamily="18" charset="0"/>
              </a:rPr>
              <a:t>Заранее подготовьте  детский гардероб.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Сменная обувь-желательно 2 пары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Смена маечек и трусиков по 2-3 пары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Колготки по 2-3 пары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Шорты или штанишки по 2-3 пары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 err="1">
                <a:solidFill>
                  <a:srgbClr val="000099"/>
                </a:solidFill>
                <a:latin typeface="Georgia" pitchFamily="18" charset="0"/>
              </a:rPr>
              <a:t>Платишки</a:t>
            </a:r>
            <a:endParaRPr lang="ru-RU" altLang="ru-RU" sz="1600" dirty="0">
              <a:solidFill>
                <a:srgbClr val="000099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Юбочки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Верхняя часть одежды(кофточки, </a:t>
            </a:r>
            <a:r>
              <a:rPr lang="ru-RU" altLang="ru-RU" sz="1600" dirty="0" err="1">
                <a:solidFill>
                  <a:srgbClr val="000099"/>
                </a:solidFill>
                <a:latin typeface="Georgia" pitchFamily="18" charset="0"/>
              </a:rPr>
              <a:t>футболочки</a:t>
            </a: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altLang="ru-RU" sz="1600" dirty="0" err="1">
                <a:solidFill>
                  <a:srgbClr val="000099"/>
                </a:solidFill>
                <a:latin typeface="Georgia" pitchFamily="18" charset="0"/>
              </a:rPr>
              <a:t>толстовочки</a:t>
            </a:r>
            <a:r>
              <a:rPr lang="ru-RU" altLang="ru-RU" sz="1600" dirty="0">
                <a:solidFill>
                  <a:srgbClr val="000099"/>
                </a:solidFill>
                <a:latin typeface="Georgia" pitchFamily="18" charset="0"/>
              </a:rPr>
              <a:t>) по 2-3 пары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Старайтесь общаться с воспитателями доброжелательно, избегайте конфликтов по пустякам.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Как бы вам не было тяжело –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                 «Уходя – уходите!»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0099"/>
                </a:solidFill>
              </a:rPr>
              <a:t> </a:t>
            </a: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Не делайте перерывов в посещении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rgbClr val="000099"/>
                </a:solidFill>
                <a:latin typeface="Georgia" pitchFamily="18" charset="0"/>
              </a:rPr>
              <a:t>                без уважительной причины.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4B2207C-D588-3642-B0C6-6FF5D76B9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60649"/>
            <a:ext cx="8229600" cy="5454352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Georgia" panose="02040502050405020303" pitchFamily="18" charset="0"/>
              </a:rPr>
              <a:t>Наши рекомендации.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Georgia" panose="02040502050405020303" pitchFamily="18" charset="0"/>
              </a:rPr>
              <a:t>Как сгладить расставание  с малышом.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Обеспечьте малышу </a:t>
            </a:r>
            <a:r>
              <a:rPr lang="ru-RU" altLang="ru-RU" sz="2400" b="1" i="1" dirty="0">
                <a:solidFill>
                  <a:srgbClr val="008000"/>
                </a:solidFill>
                <a:latin typeface="Georgia" pitchFamily="18" charset="0"/>
              </a:rPr>
              <a:t>с утра положительные эмоции</a:t>
            </a:r>
            <a:endParaRPr lang="ru-RU" altLang="ru-RU" sz="2400" dirty="0">
              <a:solidFill>
                <a:srgbClr val="008000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Выберите в семье </a:t>
            </a:r>
            <a:r>
              <a:rPr lang="ru-RU" altLang="ru-RU" sz="2400" b="1" i="1" dirty="0">
                <a:solidFill>
                  <a:srgbClr val="008000"/>
                </a:solidFill>
                <a:latin typeface="Georgia" pitchFamily="18" charset="0"/>
              </a:rPr>
              <a:t>гаранта </a:t>
            </a: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позитивного расставания 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Позвольте малышу взять в детский сад эмоциональный </a:t>
            </a:r>
            <a:r>
              <a:rPr lang="ru-RU" altLang="ru-RU" sz="2400" b="1" i="1" dirty="0">
                <a:solidFill>
                  <a:srgbClr val="008000"/>
                </a:solidFill>
                <a:latin typeface="Georgia" pitchFamily="18" charset="0"/>
              </a:rPr>
              <a:t>якорь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С ребенком обязательно надо попрощаться, но помните о </a:t>
            </a:r>
            <a:r>
              <a:rPr lang="ru-RU" altLang="ru-RU" sz="2400" b="1" i="1" dirty="0">
                <a:solidFill>
                  <a:srgbClr val="008000"/>
                </a:solidFill>
                <a:latin typeface="Georgia" pitchFamily="18" charset="0"/>
              </a:rPr>
              <a:t>золотой середине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Разработайте </a:t>
            </a:r>
            <a:r>
              <a:rPr lang="ru-RU" altLang="ru-RU" sz="2400" b="1" i="1" dirty="0">
                <a:solidFill>
                  <a:srgbClr val="008000"/>
                </a:solidFill>
                <a:latin typeface="Georgia" pitchFamily="18" charset="0"/>
              </a:rPr>
              <a:t>ритуал </a:t>
            </a:r>
            <a:r>
              <a:rPr lang="ru-RU" altLang="ru-RU" sz="2400" dirty="0">
                <a:solidFill>
                  <a:srgbClr val="008000"/>
                </a:solidFill>
                <a:latin typeface="Georgia" pitchFamily="18" charset="0"/>
              </a:rPr>
              <a:t>прощания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b="1" dirty="0" err="1">
                <a:solidFill>
                  <a:srgbClr val="CC0000"/>
                </a:solidFill>
                <a:latin typeface="Georgia" pitchFamily="18" charset="0"/>
              </a:rPr>
              <a:t>Ииииии</a:t>
            </a:r>
            <a:endParaRPr lang="ru-RU" altLang="ru-RU" sz="2400" b="1" dirty="0">
              <a:solidFill>
                <a:srgbClr val="CC0000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b="1" dirty="0">
                <a:solidFill>
                  <a:srgbClr val="CC0000"/>
                </a:solidFill>
                <a:latin typeface="Georgia" pitchFamily="18" charset="0"/>
              </a:rPr>
              <a:t>                  </a:t>
            </a:r>
            <a:r>
              <a:rPr lang="ru-RU" altLang="ru-RU" sz="3600" b="1" dirty="0">
                <a:solidFill>
                  <a:srgbClr val="CC0000"/>
                </a:solidFill>
                <a:latin typeface="Georgia" pitchFamily="18" charset="0"/>
              </a:rPr>
              <a:t>улыбнитесь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3600" b="1" dirty="0">
                <a:solidFill>
                  <a:srgbClr val="CC0000"/>
                </a:solidFill>
                <a:latin typeface="Georgia" pitchFamily="18" charset="0"/>
              </a:rPr>
              <a:t>                      друг другу!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/>
          </a:p>
        </p:txBody>
      </p:sp>
      <p:pic>
        <p:nvPicPr>
          <p:cNvPr id="30722" name="Picture 5" descr="D:\АДАПТАЦИЯ\1.jpg">
            <a:extLst>
              <a:ext uri="{FF2B5EF4-FFF2-40B4-BE49-F238E27FC236}">
                <a16:creationId xmlns:a16="http://schemas.microsoft.com/office/drawing/2014/main" id="{CA9337E1-B3F3-5B42-A771-BCC14A12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>
            <a:extLst>
              <a:ext uri="{FF2B5EF4-FFF2-40B4-BE49-F238E27FC236}">
                <a16:creationId xmlns:a16="http://schemas.microsoft.com/office/drawing/2014/main" id="{BF92524C-04F1-1F48-816D-5D2DF3351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noProof="1"/>
              <a:t>Запаситесь терпением, и детский сад будет привычным и уютным миром для вашего малыша!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/>
          </a:p>
        </p:txBody>
      </p:sp>
      <p:pic>
        <p:nvPicPr>
          <p:cNvPr id="31746" name="Picture 4" descr="D:\АДАПТАЦИЯ\ds.jpg">
            <a:extLst>
              <a:ext uri="{FF2B5EF4-FFF2-40B4-BE49-F238E27FC236}">
                <a16:creationId xmlns:a16="http://schemas.microsoft.com/office/drawing/2014/main" id="{72D9071E-57CB-C041-900C-CBF82E28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A2E3DD-28C5-2B4D-AA18-7A30A8364343}"/>
              </a:ext>
            </a:extLst>
          </p:cNvPr>
          <p:cNvSpPr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4400" b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32770" name="Picture 2" descr="D:\АДАПТАЦИЯ\pic48.jpg">
            <a:extLst>
              <a:ext uri="{FF2B5EF4-FFF2-40B4-BE49-F238E27FC236}">
                <a16:creationId xmlns:a16="http://schemas.microsoft.com/office/drawing/2014/main" id="{5C7953A9-8C04-6C48-B00C-81FA54CE4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1532" b="1"/>
          <a:stretch/>
        </p:blipFill>
        <p:spPr>
          <a:xfrm>
            <a:off x="457200" y="1600200"/>
            <a:ext cx="822960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B8A8A96-A89E-A745-906F-6035FB175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700" b="1"/>
              <a:t> Зачем идти ребенку </a:t>
            </a:r>
            <a:br>
              <a:rPr lang="ru-RU" altLang="ru-RU" sz="3700" b="1"/>
            </a:br>
            <a:r>
              <a:rPr lang="ru-RU" altLang="ru-RU" sz="3700" b="1"/>
              <a:t>в детский сад? </a:t>
            </a:r>
            <a:endParaRPr lang="ru-RU" altLang="ru-RU" sz="37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9D577A6-F988-3346-BE88-0FDB1486140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800" dirty="0"/>
              <a:t>В детском саду ребенок имеет возможность общаться со сверстниками.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800" dirty="0"/>
              <a:t>Ребенок приобретает навыки общения с взрослыми..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800" dirty="0"/>
              <a:t>В детском саду ребенок знакомится с определенными правилами и учится соблюдать их.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800" dirty="0"/>
              <a:t>Ребенок получает возможность интеллектуального и физического развития. </a:t>
            </a:r>
          </a:p>
        </p:txBody>
      </p:sp>
      <p:pic>
        <p:nvPicPr>
          <p:cNvPr id="3" name="Объект 2" descr="Изображение выглядит как текст,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205E4A74-B20C-E94F-8696-3CECADBB0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7406" y="1843088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>
            <a:extLst>
              <a:ext uri="{FF2B5EF4-FFF2-40B4-BE49-F238E27FC236}">
                <a16:creationId xmlns:a16="http://schemas.microsoft.com/office/drawing/2014/main" id="{60A9BDB0-97A6-8F43-B15F-E6F23BF13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1800"/>
              <a:t>И так, начинается самый важный и главный этап в социальной жизни ребенка –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1800"/>
              <a:t>это процесс адаптации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1800"/>
              <a:t>к условиям детского сада.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altLang="ru-RU" sz="1800"/>
          </a:p>
        </p:txBody>
      </p:sp>
      <p:pic>
        <p:nvPicPr>
          <p:cNvPr id="17410" name="Picture 2" descr="D:\АДАПТАЦИЯ\x_5f068429.jpg">
            <a:extLst>
              <a:ext uri="{FF2B5EF4-FFF2-40B4-BE49-F238E27FC236}">
                <a16:creationId xmlns:a16="http://schemas.microsoft.com/office/drawing/2014/main" id="{5FBEAE04-53DD-7442-A0BA-C3F7BDE4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086" y="1600200"/>
            <a:ext cx="6655827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6">
            <a:extLst>
              <a:ext uri="{FF2B5EF4-FFF2-40B4-BE49-F238E27FC236}">
                <a16:creationId xmlns:a16="http://schemas.microsoft.com/office/drawing/2014/main" id="{F27F443D-E38D-C543-B901-85A4507F30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38" y="986791"/>
            <a:ext cx="45005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10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АДАПТАЦИЯ-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B8C536-458D-684D-B8FF-8E9F938AB590}"/>
              </a:ext>
            </a:extLst>
          </p:cNvPr>
          <p:cNvSpPr/>
          <p:nvPr/>
        </p:nvSpPr>
        <p:spPr>
          <a:xfrm>
            <a:off x="1052513" y="2349500"/>
            <a:ext cx="7099300" cy="2160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ru-RU" sz="2800" kern="0" dirty="0">
                <a:solidFill>
                  <a:srgbClr val="003399"/>
                </a:solidFill>
                <a:latin typeface="Georgia" pitchFamily="18" charset="0"/>
                <a:cs typeface="Arial"/>
              </a:rPr>
              <a:t>от лат. «приспособляю» — это сложный процесс приспособления организма к новым условиям, который происходит на разных уров­нях: физиологическом, социальном, психологическом.</a:t>
            </a:r>
          </a:p>
        </p:txBody>
      </p:sp>
      <p:pic>
        <p:nvPicPr>
          <p:cNvPr id="18435" name="Picture 9" descr="C:\Users\Masha\AppData\Local\Microsoft\Windows\Temporary Internet Files\Content.IE5\HMPN8H27\MC900116568[1].wmf">
            <a:extLst>
              <a:ext uri="{FF2B5EF4-FFF2-40B4-BE49-F238E27FC236}">
                <a16:creationId xmlns:a16="http://schemas.microsoft.com/office/drawing/2014/main" id="{5A4539EA-68A5-8642-B9CF-41D1ABE0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5600" y="4149725"/>
            <a:ext cx="31480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D:\АДАПТАЦИЯ\img_3623.jpg">
            <a:extLst>
              <a:ext uri="{FF2B5EF4-FFF2-40B4-BE49-F238E27FC236}">
                <a16:creationId xmlns:a16="http://schemas.microsoft.com/office/drawing/2014/main" id="{10B8FEEB-A326-B246-8A34-8BAC9204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16325"/>
            <a:ext cx="29924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>
            <a:extLst>
              <a:ext uri="{FF2B5EF4-FFF2-40B4-BE49-F238E27FC236}">
                <a16:creationId xmlns:a16="http://schemas.microsoft.com/office/drawing/2014/main" id="{31E58C0D-CCE9-D944-ABC2-E4024A1486CF}"/>
              </a:ext>
            </a:extLst>
          </p:cNvPr>
          <p:cNvSpPr/>
          <p:nvPr/>
        </p:nvSpPr>
        <p:spPr>
          <a:xfrm>
            <a:off x="755650" y="188913"/>
            <a:ext cx="7777163" cy="35242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Адаптация к детскому саду проходит трудно и мучительно. Я боюсь, что у нас будет то же самое.</a:t>
            </a:r>
            <a:endParaRPr lang="ru-RU" altLang="ru-RU" sz="1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Дети в детском саду все время болеют, потому что за ними плохо следят?</a:t>
            </a:r>
            <a:endParaRPr lang="ru-RU" altLang="ru-RU" sz="1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 ребенка, который начинает ходить в детский сад, портится характер, он становится просто невыносимым ребенок».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Моему ребенку никакая адаптация не нужна.</a:t>
            </a:r>
          </a:p>
        </p:txBody>
      </p:sp>
      <p:sp>
        <p:nvSpPr>
          <p:cNvPr id="19459" name="WordArt 4">
            <a:extLst>
              <a:ext uri="{FF2B5EF4-FFF2-40B4-BE49-F238E27FC236}">
                <a16:creationId xmlns:a16="http://schemas.microsoft.com/office/drawing/2014/main" id="{4A2CC4C1-B64A-C845-9826-46109EC3CA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3563" y="4545013"/>
            <a:ext cx="5761037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rgbClr val="009900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  <a:latin typeface="Georgia" panose="02040502050405020303" pitchFamily="18" charset="0"/>
              </a:rPr>
              <a:t>Что думают родители </a:t>
            </a:r>
          </a:p>
          <a:p>
            <a:pPr algn="ctr"/>
            <a:r>
              <a:rPr lang="ru-RU" sz="3600" b="1" kern="1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rgbClr val="009900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  <a:latin typeface="Georgia" panose="02040502050405020303" pitchFamily="18" charset="0"/>
              </a:rPr>
              <a:t>об адаптации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2A723C4-E97A-2C48-9A3D-E7C51372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8000"/>
                </a:solidFill>
                <a:latin typeface="Georgia" panose="02040502050405020303" pitchFamily="18" charset="0"/>
              </a:rPr>
              <a:t>Длительность и течение адаптации зависит от нескольких факторов:</a:t>
            </a:r>
            <a:br>
              <a:rPr lang="ru-RU" altLang="ru-RU" sz="3200" b="1">
                <a:solidFill>
                  <a:srgbClr val="008000"/>
                </a:solidFill>
                <a:latin typeface="Georgia" panose="02040502050405020303" pitchFamily="18" charset="0"/>
              </a:rPr>
            </a:br>
            <a:endParaRPr lang="ru-RU" altLang="ru-RU" sz="3200" b="1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3F6277-8176-364F-980C-6DD6A506D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Georgia" panose="02040502050405020303" pitchFamily="18" charset="0"/>
              </a:rPr>
              <a:t>особенностей высшей нервной деятельности (темперамента);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Georgia" panose="02040502050405020303" pitchFamily="18" charset="0"/>
              </a:rPr>
              <a:t>возраста ребенка;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Georgia" panose="02040502050405020303" pitchFamily="18" charset="0"/>
              </a:rPr>
              <a:t>состояния здоровья;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и социального анамнеза                            ( протекания беременности матери, осложнения при родах);</a:t>
            </a:r>
            <a:endParaRPr lang="ru-RU" altLang="ru-RU" sz="2800">
              <a:solidFill>
                <a:srgbClr val="003399"/>
              </a:solidFill>
              <a:latin typeface="Georgia" panose="02040502050405020303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Georgia" panose="02040502050405020303" pitchFamily="18" charset="0"/>
              </a:rPr>
              <a:t>разницы в обстановке, в которой ребенок находился дома, и той, в которой находится в детском саду;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Georgia" panose="02040502050405020303" pitchFamily="18" charset="0"/>
              </a:rPr>
              <a:t>условий в дошкольном учреждении;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ru-RU" altLang="ru-RU" sz="2800">
                <a:solidFill>
                  <a:srgbClr val="003399"/>
                </a:solidFill>
                <a:latin typeface="Georgia" panose="02040502050405020303" pitchFamily="18" charset="0"/>
              </a:rPr>
              <a:t>поведения и эмоционального состояния взрослых (тревожность, негативизм к детскому саду…).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3922CD-007E-7A47-BC8E-AFE1337F06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>
            <a:extLst>
              <a:ext uri="{FF2B5EF4-FFF2-40B4-BE49-F238E27FC236}">
                <a16:creationId xmlns:a16="http://schemas.microsoft.com/office/drawing/2014/main" id="{6C235635-2D7A-734A-95B8-1866D614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3905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A8DE6B3-1734-6E4A-9BE6-1D029996A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4619625" cy="1143000"/>
          </a:xfrm>
        </p:spPr>
        <p:txBody>
          <a:bodyPr/>
          <a:lstStyle/>
          <a:p>
            <a:r>
              <a:rPr lang="ru-RU" altLang="ru-RU" b="1">
                <a:solidFill>
                  <a:srgbClr val="009900"/>
                </a:solidFill>
                <a:latin typeface="Georgia" panose="02040502050405020303" pitchFamily="18" charset="0"/>
              </a:rPr>
              <a:t>Легкая степень адаптации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92F86C4B-F0B9-C741-9C41-B68188429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565400"/>
            <a:ext cx="7993063" cy="45640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r>
              <a:rPr lang="ru-RU" altLang="ru-RU" sz="2500">
                <a:solidFill>
                  <a:srgbClr val="0099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 которой проявляется временное отрицательное эмоциональное состояние ребенка. </a:t>
            </a:r>
            <a:r>
              <a:rPr lang="ru-RU" altLang="ru-RU" sz="2500">
                <a:solidFill>
                  <a:srgbClr val="009900"/>
                </a:solidFill>
                <a:latin typeface="Georgia" panose="02040502050405020303" pitchFamily="18" charset="0"/>
              </a:rPr>
              <a:t>В это время малыш плохо спит, теряет аппетит, неохотно играет с детьми. Но в течение первого месяца после поступления в детский сад по мере привыкания к новым условиям все нормализуется. Ребенок как правило не заболевает в период адаптации. </a:t>
            </a:r>
            <a:r>
              <a:rPr lang="ru-RU" altLang="ru-RU" sz="2500">
                <a:solidFill>
                  <a:srgbClr val="0099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Дети этой группы радостно и легко воспринимают новые условия. Эти дети склонны к общению, они активны, способны ориентироваться в незнакомой обстановке.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57200" algn="l"/>
              </a:tabLst>
            </a:pPr>
            <a:endParaRPr lang="ru-RU" altLang="ru-RU" sz="220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АДАПТАЦИЯ\vstrevozhennyy-rebyonok-derzhit-za-ruku-ottsa.jpg">
            <a:extLst>
              <a:ext uri="{FF2B5EF4-FFF2-40B4-BE49-F238E27FC236}">
                <a16:creationId xmlns:a16="http://schemas.microsoft.com/office/drawing/2014/main" id="{C874B0B2-300B-5B4C-870D-F291F26F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33051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2BF43229-C62A-5043-9014-95C42AF37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897438" cy="993775"/>
          </a:xfrm>
        </p:spPr>
        <p:txBody>
          <a:bodyPr/>
          <a:lstStyle/>
          <a:p>
            <a:r>
              <a:rPr lang="ru-RU" altLang="ru-RU" b="1">
                <a:solidFill>
                  <a:srgbClr val="FFC000"/>
                </a:solidFill>
                <a:latin typeface="Georgia" panose="02040502050405020303" pitchFamily="18" charset="0"/>
              </a:rPr>
              <a:t>Средняя степень адаптации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89B53-8C13-B846-A3BC-FD3BA9C3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703513"/>
            <a:ext cx="8229600" cy="39179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rgbClr val="009900"/>
                </a:solidFill>
                <a:latin typeface="Georgia" panose="02040502050405020303" pitchFamily="18" charset="0"/>
              </a:rPr>
              <a:t>Эмоциональное состояние ребенка нормализуется более медленно, и на протяжении первого месяца после поступления в дошкольное учреждение он болеет как правило острыми респираторными заболеваниями. Заболевание длится 7-10 дней и заканчивается, как правило без каких-либо осложнений. Во время адаптации средней тяжести все нарушения в поведении ребенка выражены более ярко и длительно. Нарушения сна и аппетита нормализуется не раньше, чем через двадцать, сорок дней. Эмоциональное состояние неустойчиво в течении месяца.</a:t>
            </a:r>
          </a:p>
          <a:p>
            <a:pPr>
              <a:defRPr/>
            </a:pP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885</Words>
  <Application>Microsoft Macintosh PowerPoint</Application>
  <PresentationFormat>Экран (4:3)</PresentationFormat>
  <Paragraphs>97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Georgia</vt:lpstr>
      <vt:lpstr>Times New Roman</vt:lpstr>
      <vt:lpstr>Wingdings</vt:lpstr>
      <vt:lpstr>Оформление по умолчанию</vt:lpstr>
      <vt:lpstr>МДОУ «Детский сад №59»  Подготовила воспитатель Кучеренко ММ </vt:lpstr>
      <vt:lpstr> Зачем идти ребенку  в детский сад? </vt:lpstr>
      <vt:lpstr>И так, начинается самый важный и главный этап в социальной жизни ребенка –  это процесс адаптации  к условиям детского сада. </vt:lpstr>
      <vt:lpstr>Презентация PowerPoint</vt:lpstr>
      <vt:lpstr>Презентация PowerPoint</vt:lpstr>
      <vt:lpstr>Длительность и течение адаптации зависит от нескольких факторов: </vt:lpstr>
      <vt:lpstr>Презентация PowerPoint</vt:lpstr>
      <vt:lpstr>Легкая степень адаптации</vt:lpstr>
      <vt:lpstr>Средняя степень адаптации</vt:lpstr>
      <vt:lpstr>Тяжелая степень адаптации</vt:lpstr>
      <vt:lpstr>Как подготовить ребенка к посещению детского сада?</vt:lpstr>
      <vt:lpstr>Презентация PowerPoint</vt:lpstr>
      <vt:lpstr>Памятка для родителей в период адаптации</vt:lpstr>
      <vt:lpstr>Презентация PowerPoint</vt:lpstr>
      <vt:lpstr>Запаситесь терпением, и детский сад будет привычным и уютным миром для вашего малыша!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 к детскому саду</dc:title>
  <dc:creator>ЛЮДМИЛА</dc:creator>
  <cp:lastModifiedBy>Nik Nik</cp:lastModifiedBy>
  <cp:revision>60</cp:revision>
  <dcterms:created xsi:type="dcterms:W3CDTF">2013-04-07T13:47:29Z</dcterms:created>
  <dcterms:modified xsi:type="dcterms:W3CDTF">2021-04-21T18:05:00Z</dcterms:modified>
</cp:coreProperties>
</file>