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9" r:id="rId1"/>
  </p:sldMasterIdLst>
  <p:sldIdLst>
    <p:sldId id="256" r:id="rId2"/>
    <p:sldId id="258" r:id="rId3"/>
    <p:sldId id="259" r:id="rId4"/>
    <p:sldId id="262" r:id="rId5"/>
    <p:sldId id="263" r:id="rId6"/>
    <p:sldId id="264" r:id="rId7"/>
    <p:sldId id="267" r:id="rId8"/>
    <p:sldId id="269" r:id="rId9"/>
    <p:sldId id="270" r:id="rId10"/>
    <p:sldId id="272" r:id="rId11"/>
    <p:sldId id="27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71" autoAdjust="0"/>
    <p:restoredTop sz="94660" autoAdjust="0"/>
  </p:normalViewPr>
  <p:slideViewPr>
    <p:cSldViewPr snapToGrid="0">
      <p:cViewPr varScale="1">
        <p:scale>
          <a:sx n="72" d="100"/>
          <a:sy n="72" d="100"/>
        </p:scale>
        <p:origin x="-660"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3982107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08223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14377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 xmlns:p14="http://schemas.microsoft.com/office/powerpoint/2010/main" val="1038903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8446802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 xmlns:p14="http://schemas.microsoft.com/office/powerpoint/2010/main" val="33077394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166309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1086711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1127586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203533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782606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4040470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1590466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019986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002442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1240552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218410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10/19/2017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045004861"/>
      </p:ext>
    </p:extLst>
  </p:cSld>
  <p:clrMap bg1="dk1" tx1="lt1" bg2="dk2" tx2="lt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 id="2147483774" r:id="rId15"/>
    <p:sldLayoutId id="2147483775" r:id="rId16"/>
    <p:sldLayoutId id="214748377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4211" y="685799"/>
            <a:ext cx="11164351" cy="1168759"/>
          </a:xfrm>
        </p:spPr>
        <p:txBody>
          <a:bodyPr>
            <a:noAutofit/>
          </a:bodyPr>
          <a:lstStyle/>
          <a:p>
            <a:pPr algn="ctr"/>
            <a:endParaRPr lang="ru-RU" sz="18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7377120" y="6156414"/>
            <a:ext cx="19408840" cy="8116465"/>
          </a:xfrm>
        </p:spPr>
        <p:txBody>
          <a:bodyPr>
            <a:normAutofit/>
          </a:bodyPr>
          <a:lstStyle/>
          <a:p>
            <a:endParaRPr lang="ru-RU" dirty="0"/>
          </a:p>
        </p:txBody>
      </p:sp>
      <p:pic>
        <p:nvPicPr>
          <p:cNvPr id="7172" name="Picture 4" descr="http://graphics.in.ua/cat/PSD.Kindergarten.Poster.Template.06.3508x2480.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12215832"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Прямоугольник 4"/>
          <p:cNvSpPr/>
          <p:nvPr/>
        </p:nvSpPr>
        <p:spPr>
          <a:xfrm>
            <a:off x="1815547" y="1444487"/>
            <a:ext cx="8799443" cy="646331"/>
          </a:xfrm>
          <a:prstGeom prst="rect">
            <a:avLst/>
          </a:prstGeom>
        </p:spPr>
        <p:txBody>
          <a:bodyPr wrap="square">
            <a:spAutoFit/>
          </a:bodyPr>
          <a:lstStyle/>
          <a:p>
            <a:pPr algn="ctr">
              <a:spcAft>
                <a:spcPts val="0"/>
              </a:spcAft>
            </a:pPr>
            <a:endParaRPr lang="ru-RU"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endParaRPr lang="ru-RU" b="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TextBox 7"/>
          <p:cNvSpPr txBox="1"/>
          <p:nvPr/>
        </p:nvSpPr>
        <p:spPr>
          <a:xfrm>
            <a:off x="2263588" y="2545977"/>
            <a:ext cx="8444753" cy="369332"/>
          </a:xfrm>
          <a:prstGeom prst="rect">
            <a:avLst/>
          </a:prstGeom>
          <a:noFill/>
        </p:spPr>
        <p:txBody>
          <a:bodyPr wrap="square" rtlCol="0">
            <a:spAutoFit/>
          </a:bodyPr>
          <a:lstStyle/>
          <a:p>
            <a:endParaRPr lang="ru-RU" dirty="0"/>
          </a:p>
        </p:txBody>
      </p:sp>
      <p:sp>
        <p:nvSpPr>
          <p:cNvPr id="10" name="TextBox 9"/>
          <p:cNvSpPr txBox="1"/>
          <p:nvPr/>
        </p:nvSpPr>
        <p:spPr>
          <a:xfrm>
            <a:off x="2460812" y="2067339"/>
            <a:ext cx="7866529" cy="1077218"/>
          </a:xfrm>
          <a:prstGeom prst="rect">
            <a:avLst/>
          </a:prstGeom>
          <a:noFill/>
        </p:spPr>
        <p:txBody>
          <a:bodyPr wrap="square" rtlCol="0">
            <a:spAutoFit/>
          </a:bodyPr>
          <a:lstStyle/>
          <a:p>
            <a:pPr algn="ctr"/>
            <a:r>
              <a:rPr lang="ru-RU" sz="3200" dirty="0" smtClean="0">
                <a:solidFill>
                  <a:schemeClr val="bg1"/>
                </a:solidFill>
              </a:rPr>
              <a:t>Возрастные особенности развития детей от 4-5 лет</a:t>
            </a:r>
            <a:endParaRPr lang="ru-RU" sz="3200" dirty="0">
              <a:solidFill>
                <a:schemeClr val="bg1"/>
              </a:solidFill>
            </a:endParaRPr>
          </a:p>
        </p:txBody>
      </p:sp>
    </p:spTree>
    <p:extLst>
      <p:ext uri="{BB962C8B-B14F-4D97-AF65-F5344CB8AC3E}">
        <p14:creationId xmlns="" xmlns:p14="http://schemas.microsoft.com/office/powerpoint/2010/main" val="597417321"/>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materinstvo.ru/content/article_images/articles_10289/shablon-blagodarnosti-detskiy-sad-10.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Прямоугольник 2"/>
          <p:cNvSpPr/>
          <p:nvPr/>
        </p:nvSpPr>
        <p:spPr>
          <a:xfrm>
            <a:off x="1854557" y="670866"/>
            <a:ext cx="9056239" cy="4552015"/>
          </a:xfrm>
          <a:prstGeom prst="rect">
            <a:avLst/>
          </a:prstGeom>
        </p:spPr>
        <p:txBody>
          <a:bodyPr wrap="square">
            <a:spAutoFit/>
          </a:bodyPr>
          <a:lstStyle/>
          <a:p>
            <a:pPr algn="ctr">
              <a:lnSpc>
                <a:spcPct val="115000"/>
              </a:lnSpc>
              <a:spcAft>
                <a:spcPts val="0"/>
              </a:spcAft>
            </a:pPr>
            <a:r>
              <a:rPr lang="ru-RU" b="1" i="1" u="sng" dirty="0" smtClean="0">
                <a:solidFill>
                  <a:schemeClr val="bg1"/>
                </a:solidFill>
                <a:latin typeface="Times New Roman" pitchFamily="18" charset="0"/>
                <a:cs typeface="Times New Roman" pitchFamily="18" charset="0"/>
              </a:rPr>
              <a:t>Семья</a:t>
            </a:r>
            <a:r>
              <a:rPr lang="ru-RU" u="sng" dirty="0" smtClean="0">
                <a:solidFill>
                  <a:schemeClr val="bg1"/>
                </a:solidFill>
              </a:rPr>
              <a:t> </a:t>
            </a:r>
            <a:r>
              <a:rPr lang="ru-RU" dirty="0" smtClean="0">
                <a:solidFill>
                  <a:schemeClr val="bg1"/>
                </a:solidFill>
              </a:rPr>
              <a:t>– </a:t>
            </a:r>
            <a:r>
              <a:rPr lang="ru-RU" b="1" i="1" dirty="0" smtClean="0">
                <a:solidFill>
                  <a:schemeClr val="bg1"/>
                </a:solidFill>
                <a:latin typeface="Times New Roman" pitchFamily="18" charset="0"/>
                <a:cs typeface="Times New Roman" pitchFamily="18" charset="0"/>
              </a:rPr>
              <a:t>это главное. </a:t>
            </a:r>
          </a:p>
          <a:p>
            <a:pPr>
              <a:lnSpc>
                <a:spcPct val="115000"/>
              </a:lnSpc>
              <a:spcAft>
                <a:spcPts val="0"/>
              </a:spcAft>
              <a:buFont typeface="Arial" pitchFamily="34" charset="0"/>
              <a:buChar char="•"/>
            </a:pPr>
            <a:r>
              <a:rPr lang="ru-RU" b="1" i="1" dirty="0" smtClean="0">
                <a:solidFill>
                  <a:schemeClr val="bg1"/>
                </a:solidFill>
                <a:latin typeface="Times New Roman" pitchFamily="18" charset="0"/>
                <a:cs typeface="Times New Roman" pitchFamily="18" charset="0"/>
              </a:rPr>
              <a:t> Семья играет важнейшую роль в становлении личности ребенка. Отношения между родителями – первое, что видит подрастающий малыш, это тот эталон, который он считает единственно верным. </a:t>
            </a:r>
          </a:p>
          <a:p>
            <a:pPr>
              <a:lnSpc>
                <a:spcPct val="115000"/>
              </a:lnSpc>
              <a:spcAft>
                <a:spcPts val="0"/>
              </a:spcAft>
              <a:buFont typeface="Arial" pitchFamily="34" charset="0"/>
              <a:buChar char="•"/>
            </a:pPr>
            <a:r>
              <a:rPr lang="ru-RU" b="1" i="1" dirty="0" smtClean="0">
                <a:solidFill>
                  <a:schemeClr val="bg1"/>
                </a:solidFill>
                <a:latin typeface="Times New Roman" pitchFamily="18" charset="0"/>
                <a:cs typeface="Times New Roman" pitchFamily="18" charset="0"/>
              </a:rPr>
              <a:t>Родители должны помнить, что именно в дошкольном возрасте развиваются такие черты характера, как доброта, справедливость, правдивость, закладываются жизненные ценности и идеалы.</a:t>
            </a:r>
          </a:p>
          <a:p>
            <a:pPr>
              <a:lnSpc>
                <a:spcPct val="115000"/>
              </a:lnSpc>
              <a:spcAft>
                <a:spcPts val="0"/>
              </a:spcAft>
              <a:buFont typeface="Arial" pitchFamily="34" charset="0"/>
              <a:buChar char="•"/>
            </a:pPr>
            <a:r>
              <a:rPr lang="ru-RU" b="1" i="1" dirty="0" smtClean="0">
                <a:solidFill>
                  <a:schemeClr val="bg1"/>
                </a:solidFill>
                <a:latin typeface="Times New Roman" pitchFamily="18" charset="0"/>
                <a:cs typeface="Times New Roman" pitchFamily="18" charset="0"/>
              </a:rPr>
              <a:t> Помощь в воспитании отдельных черт характера должна также осуществляться в соответствии с полом дошкольника и ролями взрослых в семье. Так, мать учит ребенка находить общий язык, искать компромисс, от нее исходит ласка, забота и любовь. Отец является олицетворением порядка, защиты, это первый учитель жизни, который помогает быть сильным и целеустремленным. </a:t>
            </a:r>
          </a:p>
          <a:p>
            <a:pPr>
              <a:lnSpc>
                <a:spcPct val="115000"/>
              </a:lnSpc>
              <a:spcAft>
                <a:spcPts val="0"/>
              </a:spcAft>
              <a:buFont typeface="Arial" pitchFamily="34" charset="0"/>
              <a:buChar char="•"/>
            </a:pPr>
            <a:r>
              <a:rPr lang="ru-RU" b="1" i="1" dirty="0" smtClean="0">
                <a:solidFill>
                  <a:schemeClr val="bg1"/>
                </a:solidFill>
                <a:latin typeface="Times New Roman" pitchFamily="18" charset="0"/>
                <a:cs typeface="Times New Roman" pitchFamily="18" charset="0"/>
              </a:rPr>
              <a:t>Отношения внутри семьи – важнейший фактор, оказывающий влияние на воспитание ребенка и на всю его последующую жизнь. </a:t>
            </a:r>
            <a:endParaRPr lang="ru-RU" b="1" i="1" dirty="0">
              <a:solidFill>
                <a:schemeClr val="bg1"/>
              </a:solidFill>
              <a:effectLst/>
              <a:latin typeface="Times New Roman" pitchFamily="18" charset="0"/>
              <a:ea typeface="Calibri" panose="020F0502020204030204" pitchFamily="34" charset="0"/>
              <a:cs typeface="Times New Roman" pitchFamily="18" charset="0"/>
            </a:endParaRPr>
          </a:p>
        </p:txBody>
      </p:sp>
    </p:spTree>
    <p:extLst>
      <p:ext uri="{BB962C8B-B14F-4D97-AF65-F5344CB8AC3E}">
        <p14:creationId xmlns="" xmlns:p14="http://schemas.microsoft.com/office/powerpoint/2010/main" val="720634782"/>
      </p:ext>
    </p:extLst>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img1.jpg"/>
          <p:cNvPicPr>
            <a:picLocks noChangeAspect="1"/>
          </p:cNvPicPr>
          <p:nvPr/>
        </p:nvPicPr>
        <p:blipFill>
          <a:blip r:embed="rId2"/>
          <a:stretch>
            <a:fillRect/>
          </a:stretch>
        </p:blipFill>
        <p:spPr>
          <a:xfrm>
            <a:off x="0" y="0"/>
            <a:ext cx="12192000" cy="6858000"/>
          </a:xfrm>
          <a:prstGeom prst="rect">
            <a:avLst/>
          </a:prstGeom>
        </p:spPr>
      </p:pic>
      <p:sp>
        <p:nvSpPr>
          <p:cNvPr id="3" name="TextBox 2"/>
          <p:cNvSpPr txBox="1"/>
          <p:nvPr/>
        </p:nvSpPr>
        <p:spPr>
          <a:xfrm>
            <a:off x="2560321" y="1554481"/>
            <a:ext cx="5590902" cy="2862322"/>
          </a:xfrm>
          <a:prstGeom prst="rect">
            <a:avLst/>
          </a:prstGeom>
          <a:noFill/>
        </p:spPr>
        <p:txBody>
          <a:bodyPr wrap="square" rtlCol="0">
            <a:spAutoFit/>
          </a:bodyPr>
          <a:lstStyle/>
          <a:p>
            <a:pPr algn="ctr"/>
            <a:r>
              <a:rPr lang="ru-RU" sz="6000" b="1" i="1" dirty="0" smtClean="0">
                <a:solidFill>
                  <a:schemeClr val="bg1"/>
                </a:solidFill>
                <a:latin typeface="Times New Roman" pitchFamily="18" charset="0"/>
                <a:cs typeface="Times New Roman" pitchFamily="18" charset="0"/>
              </a:rPr>
              <a:t>                Спасибо за внимание!</a:t>
            </a:r>
            <a:endParaRPr lang="ru-RU" sz="6000" b="1" i="1" dirty="0">
              <a:solidFill>
                <a:schemeClr val="bg1"/>
              </a:solidFill>
              <a:latin typeface="Times New Roman" pitchFamily="18" charset="0"/>
              <a:cs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80305"/>
            <a:ext cx="8534401" cy="929228"/>
          </a:xfrm>
        </p:spPr>
        <p:txBody>
          <a:bodyPr>
            <a:normAutofit/>
          </a:bodyPr>
          <a:lstStyle/>
          <a:p>
            <a:endParaRPr lang="ru-RU" sz="2400" dirty="0">
              <a:latin typeface="Times New Roman" panose="02020603050405020304" pitchFamily="18" charset="0"/>
              <a:cs typeface="Times New Roman" panose="02020603050405020304" pitchFamily="18" charset="0"/>
            </a:endParaRPr>
          </a:p>
        </p:txBody>
      </p:sp>
      <p:sp>
        <p:nvSpPr>
          <p:cNvPr id="4" name="Rectangle 1"/>
          <p:cNvSpPr>
            <a:spLocks noGrp="1" noChangeArrowheads="1"/>
          </p:cNvSpPr>
          <p:nvPr>
            <p:ph type="body" idx="1"/>
          </p:nvPr>
        </p:nvSpPr>
        <p:spPr bwMode="auto">
          <a:xfrm>
            <a:off x="241524" y="1861074"/>
            <a:ext cx="10946295"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anose="020B0604020202020204" pitchFamily="34" charset="0"/>
            </a:endParaRPr>
          </a:p>
        </p:txBody>
      </p:sp>
      <p:sp>
        <p:nvSpPr>
          <p:cNvPr id="7" name="Прямоугольник 6"/>
          <p:cNvSpPr/>
          <p:nvPr/>
        </p:nvSpPr>
        <p:spPr>
          <a:xfrm>
            <a:off x="338206" y="5336368"/>
            <a:ext cx="11355246" cy="358816"/>
          </a:xfrm>
          <a:prstGeom prst="rect">
            <a:avLst/>
          </a:prstGeom>
        </p:spPr>
        <p:txBody>
          <a:bodyPr wrap="square">
            <a:spAutoFit/>
          </a:bodyPr>
          <a:lstStyle/>
          <a:p>
            <a:pPr>
              <a:lnSpc>
                <a:spcPct val="115000"/>
              </a:lnSpc>
              <a:spcAft>
                <a:spcPts val="0"/>
              </a:spcAft>
            </a:pP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9" name="Picture 5" descr="http://pedsovet.su/_ld/291/2796611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12688387"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Прямоугольник 10"/>
          <p:cNvSpPr/>
          <p:nvPr/>
        </p:nvSpPr>
        <p:spPr>
          <a:xfrm>
            <a:off x="4262845" y="1783475"/>
            <a:ext cx="6605451" cy="3046988"/>
          </a:xfrm>
          <a:prstGeom prst="rect">
            <a:avLst/>
          </a:prstGeom>
        </p:spPr>
        <p:txBody>
          <a:bodyPr wrap="square">
            <a:spAutoFit/>
          </a:bodyPr>
          <a:lstStyle/>
          <a:p>
            <a:r>
              <a:rPr lang="ru-RU" sz="2400" b="1" i="1" u="sng" dirty="0" smtClean="0">
                <a:solidFill>
                  <a:schemeClr val="bg1"/>
                </a:solidFill>
                <a:latin typeface="Times New Roman" pitchFamily="18" charset="0"/>
                <a:cs typeface="Times New Roman" pitchFamily="18" charset="0"/>
              </a:rPr>
              <a:t>Возраст от четырех до пяти лет – это средний дошкольный период. Он является очень важным этапом в жизни ребенка. Это период интенсивного развития и роста детского организма. На данном этапе существенно меняется характер ребенка, активно совершенствуются познавательные и коммуникативные способности. </a:t>
            </a:r>
            <a:endParaRPr lang="ru-RU" sz="2400" b="1" i="1" u="sng"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617945034"/>
      </p:ext>
    </p:extLst>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nachalo4ka.ru/wp-content/uploads/2014/05/veselyie-rebyata-shablon-prevyu-1.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extBox 4"/>
          <p:cNvSpPr txBox="1"/>
          <p:nvPr/>
        </p:nvSpPr>
        <p:spPr>
          <a:xfrm>
            <a:off x="418012" y="209005"/>
            <a:ext cx="11312434" cy="4893647"/>
          </a:xfrm>
          <a:prstGeom prst="rect">
            <a:avLst/>
          </a:prstGeom>
          <a:noFill/>
        </p:spPr>
        <p:txBody>
          <a:bodyPr wrap="square" rtlCol="0">
            <a:spAutoFit/>
          </a:bodyPr>
          <a:lstStyle/>
          <a:p>
            <a:r>
              <a:rPr lang="ru-RU" sz="2400" b="1" i="1" u="sng" dirty="0" smtClean="0">
                <a:solidFill>
                  <a:schemeClr val="bg1"/>
                </a:solidFill>
                <a:latin typeface="Times New Roman" pitchFamily="18" charset="0"/>
                <a:cs typeface="Times New Roman" pitchFamily="18" charset="0"/>
              </a:rPr>
              <a:t>Физические возможности  </a:t>
            </a:r>
            <a:r>
              <a:rPr lang="ru-RU" sz="2400" b="1" i="1" dirty="0" smtClean="0">
                <a:solidFill>
                  <a:schemeClr val="bg1"/>
                </a:solidFill>
                <a:latin typeface="Times New Roman" pitchFamily="18" charset="0"/>
                <a:cs typeface="Times New Roman" pitchFamily="18" charset="0"/>
              </a:rPr>
              <a:t>ребенка значительно возрастают:</a:t>
            </a:r>
          </a:p>
          <a:p>
            <a:r>
              <a:rPr lang="ru-RU" sz="2400" b="1" i="1" dirty="0" smtClean="0">
                <a:solidFill>
                  <a:schemeClr val="bg1"/>
                </a:solidFill>
                <a:latin typeface="Times New Roman" pitchFamily="18" charset="0"/>
                <a:cs typeface="Times New Roman" pitchFamily="18" charset="0"/>
              </a:rPr>
              <a:t> Улучшается координация, движения становятся все более уверенными. При этом сохраняется постоянная необходимость движения.</a:t>
            </a:r>
          </a:p>
          <a:p>
            <a:r>
              <a:rPr lang="ru-RU" sz="2400" b="1" i="1" dirty="0" smtClean="0">
                <a:solidFill>
                  <a:schemeClr val="bg1"/>
                </a:solidFill>
                <a:latin typeface="Times New Roman" pitchFamily="18" charset="0"/>
                <a:cs typeface="Times New Roman" pitchFamily="18" charset="0"/>
              </a:rPr>
              <a:t> Активно развивается моторика, в целом средний дошкольник становится более ловким и быстрым по сравнению с младшими. Нужно отметить, что возрастные особенности детей 4–5 лет таковы, что физическую нагрузку нужно дозировать, чтобы она не была чрезмерной. Это связано с тем, что мышцы в данный период растут хоть и быстро, но неравномерно, поэтому ребенок быстро устает. Следовательно, малышам необходимо давать время для отдыха. </a:t>
            </a:r>
          </a:p>
          <a:p>
            <a:r>
              <a:rPr lang="ru-RU" sz="2400" b="1" i="1" dirty="0" smtClean="0">
                <a:solidFill>
                  <a:schemeClr val="bg1"/>
                </a:solidFill>
                <a:latin typeface="Times New Roman" pitchFamily="18" charset="0"/>
                <a:cs typeface="Times New Roman" pitchFamily="18" charset="0"/>
              </a:rPr>
              <a:t>Что касается темпов физического развития, то с 4 до 6 лет они существенно не меняются. В среднем ребенок подрастает за год на 5–7 см и набирает 1,5–2 кг веса. Происходят рост и развитие всех органов и систем детского организма.</a:t>
            </a:r>
            <a:endParaRPr lang="ru-RU" sz="2400" b="1" i="1"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744930408"/>
      </p:ext>
    </p:extLst>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materinstvo.ru/content/article_images/articles_10289/shablon-blagodarnosti-detskiy-sad-10.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Прямоугольник 1"/>
          <p:cNvSpPr/>
          <p:nvPr/>
        </p:nvSpPr>
        <p:spPr>
          <a:xfrm>
            <a:off x="1687133" y="515155"/>
            <a:ext cx="8461418" cy="390684"/>
          </a:xfrm>
          <a:prstGeom prst="rect">
            <a:avLst/>
          </a:prstGeom>
        </p:spPr>
        <p:txBody>
          <a:bodyPr wrap="square">
            <a:spAutoFit/>
          </a:bodyPr>
          <a:lstStyle/>
          <a:p>
            <a:pPr marR="3175" indent="448310" algn="just">
              <a:lnSpc>
                <a:spcPct val="115000"/>
              </a:lnSpc>
              <a:spcAft>
                <a:spcPts val="1000"/>
              </a:spcAft>
            </a:pPr>
            <a:r>
              <a:rPr lang="ru-RU"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2011679" y="339634"/>
            <a:ext cx="8595360" cy="4678204"/>
          </a:xfrm>
          <a:prstGeom prst="rect">
            <a:avLst/>
          </a:prstGeom>
          <a:noFill/>
        </p:spPr>
        <p:txBody>
          <a:bodyPr wrap="square" rtlCol="0">
            <a:spAutoFit/>
          </a:bodyPr>
          <a:lstStyle/>
          <a:p>
            <a:r>
              <a:rPr lang="ru-RU" b="1" i="1" u="sng" dirty="0" smtClean="0">
                <a:solidFill>
                  <a:schemeClr val="bg1"/>
                </a:solidFill>
              </a:rPr>
              <a:t>Психическое развитие</a:t>
            </a:r>
            <a:endParaRPr lang="en-US" b="1" i="1" u="sng" dirty="0" smtClean="0">
              <a:solidFill>
                <a:schemeClr val="bg1"/>
              </a:solidFill>
            </a:endParaRPr>
          </a:p>
          <a:p>
            <a:pPr>
              <a:buFont typeface="Arial" pitchFamily="34" charset="0"/>
              <a:buChar char="•"/>
            </a:pPr>
            <a:r>
              <a:rPr lang="ru-RU" sz="2000" b="1" i="1" dirty="0" smtClean="0">
                <a:solidFill>
                  <a:schemeClr val="bg1"/>
                </a:solidFill>
                <a:latin typeface="Times New Roman" pitchFamily="18" charset="0"/>
                <a:cs typeface="Times New Roman" pitchFamily="18" charset="0"/>
              </a:rPr>
              <a:t> В  возрасте 4–5 лет быстро развиваются различные психические </a:t>
            </a:r>
          </a:p>
          <a:p>
            <a:r>
              <a:rPr lang="ru-RU" sz="2000" b="1" i="1" dirty="0" smtClean="0">
                <a:solidFill>
                  <a:schemeClr val="bg1"/>
                </a:solidFill>
                <a:latin typeface="Times New Roman" pitchFamily="18" charset="0"/>
                <a:cs typeface="Times New Roman" pitchFamily="18" charset="0"/>
              </a:rPr>
              <a:t>процессы: память, внимание, восприятие и другие.</a:t>
            </a:r>
          </a:p>
          <a:p>
            <a:pPr>
              <a:buFont typeface="Arial" pitchFamily="34" charset="0"/>
              <a:buChar char="•"/>
            </a:pPr>
            <a:r>
              <a:rPr lang="ru-RU" sz="2000" b="1" i="1" dirty="0" smtClean="0">
                <a:solidFill>
                  <a:schemeClr val="bg1"/>
                </a:solidFill>
                <a:latin typeface="Times New Roman" pitchFamily="18" charset="0"/>
                <a:cs typeface="Times New Roman" pitchFamily="18" charset="0"/>
              </a:rPr>
              <a:t> Важной особенностью является то, что они становятся более осознанными, произвольными: развиваются волевые качества.</a:t>
            </a:r>
          </a:p>
          <a:p>
            <a:pPr>
              <a:buFont typeface="Arial" pitchFamily="34" charset="0"/>
              <a:buChar char="•"/>
            </a:pPr>
            <a:r>
              <a:rPr lang="ru-RU" sz="2000" b="1" i="1" dirty="0" smtClean="0">
                <a:solidFill>
                  <a:schemeClr val="bg1"/>
                </a:solidFill>
                <a:latin typeface="Times New Roman" pitchFamily="18" charset="0"/>
                <a:cs typeface="Times New Roman" pitchFamily="18" charset="0"/>
              </a:rPr>
              <a:t>Типом мышления, характерным для ребенка сейчас, является</a:t>
            </a:r>
          </a:p>
          <a:p>
            <a:r>
              <a:rPr lang="ru-RU" sz="2000" b="1" i="1" dirty="0" smtClean="0">
                <a:solidFill>
                  <a:schemeClr val="bg1"/>
                </a:solidFill>
                <a:latin typeface="Times New Roman" pitchFamily="18" charset="0"/>
                <a:cs typeface="Times New Roman" pitchFamily="18" charset="0"/>
              </a:rPr>
              <a:t>наглядно-образное. </a:t>
            </a:r>
            <a:endParaRPr lang="en-US" sz="2000" b="1" i="1" dirty="0" smtClean="0">
              <a:solidFill>
                <a:schemeClr val="bg1"/>
              </a:solidFill>
              <a:latin typeface="Times New Roman" pitchFamily="18" charset="0"/>
              <a:cs typeface="Times New Roman" pitchFamily="18" charset="0"/>
            </a:endParaRPr>
          </a:p>
          <a:p>
            <a:pPr>
              <a:buFont typeface="Arial" pitchFamily="34" charset="0"/>
              <a:buChar char="•"/>
            </a:pPr>
            <a:r>
              <a:rPr lang="ru-RU" sz="2000" b="1" i="1" dirty="0" smtClean="0">
                <a:solidFill>
                  <a:schemeClr val="bg1"/>
                </a:solidFill>
                <a:latin typeface="Times New Roman" pitchFamily="18" charset="0"/>
                <a:cs typeface="Times New Roman" pitchFamily="18" charset="0"/>
              </a:rPr>
              <a:t>Это значит, что в основном действия детей носят практический, опытный характер. Для них очень важна наглядность. </a:t>
            </a:r>
          </a:p>
          <a:p>
            <a:pPr>
              <a:buFont typeface="Arial" pitchFamily="34" charset="0"/>
              <a:buChar char="•"/>
            </a:pPr>
            <a:r>
              <a:rPr lang="ru-RU" sz="2000" b="1" i="1" dirty="0" smtClean="0">
                <a:solidFill>
                  <a:schemeClr val="bg1"/>
                </a:solidFill>
                <a:latin typeface="Times New Roman" pitchFamily="18" charset="0"/>
                <a:cs typeface="Times New Roman" pitchFamily="18" charset="0"/>
              </a:rPr>
              <a:t>Значительно увеличивается объем памяти: он уже способен запомнить небольшое стихотворение или поручение взрослого.</a:t>
            </a:r>
          </a:p>
          <a:p>
            <a:pPr>
              <a:buFont typeface="Arial" pitchFamily="34" charset="0"/>
              <a:buChar char="•"/>
            </a:pPr>
            <a:r>
              <a:rPr lang="ru-RU" sz="2000" b="1" i="1" dirty="0" smtClean="0">
                <a:solidFill>
                  <a:schemeClr val="bg1"/>
                </a:solidFill>
                <a:latin typeface="Times New Roman" pitchFamily="18" charset="0"/>
                <a:cs typeface="Times New Roman" pitchFamily="18" charset="0"/>
              </a:rPr>
              <a:t> Повышаются произвольность и устойчивость внимания: дошкольники могут в течение непродолжительного времени (15–20 минут) сосредоточенно заниматься каким-либо видом деятельности. </a:t>
            </a:r>
          </a:p>
          <a:p>
            <a:endParaRPr lang="ru-RU" sz="2000" b="1" i="1"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4164409995"/>
      </p:ext>
    </p:extLst>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materinstvo.ru/content/article_images/articles_10289/shablon-blagodarnosti-detskiy-sad-10.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18012" y="0"/>
            <a:ext cx="12192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Прямоугольник 1"/>
          <p:cNvSpPr/>
          <p:nvPr/>
        </p:nvSpPr>
        <p:spPr>
          <a:xfrm>
            <a:off x="1841679" y="682580"/>
            <a:ext cx="8680359" cy="325538"/>
          </a:xfrm>
          <a:prstGeom prst="rect">
            <a:avLst/>
          </a:prstGeom>
        </p:spPr>
        <p:txBody>
          <a:bodyPr wrap="square">
            <a:spAutoFit/>
          </a:bodyPr>
          <a:lstStyle/>
          <a:p>
            <a:pPr algn="just">
              <a:lnSpc>
                <a:spcPct val="115000"/>
              </a:lnSpc>
              <a:spcAft>
                <a:spcPts val="1000"/>
              </a:spcAft>
            </a:pPr>
            <a:endParaRPr lang="ru-RU"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1894114" y="953589"/>
            <a:ext cx="8543109" cy="3139321"/>
          </a:xfrm>
          <a:prstGeom prst="rect">
            <a:avLst/>
          </a:prstGeom>
          <a:noFill/>
        </p:spPr>
        <p:txBody>
          <a:bodyPr wrap="square" rtlCol="0">
            <a:spAutoFit/>
          </a:bodyPr>
          <a:lstStyle/>
          <a:p>
            <a:r>
              <a:rPr lang="ru-RU" b="1" i="1" u="sng" dirty="0" smtClean="0">
                <a:solidFill>
                  <a:schemeClr val="bg1"/>
                </a:solidFill>
                <a:latin typeface="Times New Roman" pitchFamily="18" charset="0"/>
                <a:cs typeface="Times New Roman" pitchFamily="18" charset="0"/>
              </a:rPr>
              <a:t>Роль игры</a:t>
            </a:r>
            <a:r>
              <a:rPr lang="ru-RU" b="1" i="1" u="sng" dirty="0" smtClean="0">
                <a:solidFill>
                  <a:schemeClr val="bg1"/>
                </a:solidFill>
              </a:rPr>
              <a:t>:</a:t>
            </a:r>
          </a:p>
          <a:p>
            <a:pPr>
              <a:buFont typeface="Arial" pitchFamily="34" charset="0"/>
              <a:buChar char="•"/>
            </a:pPr>
            <a:r>
              <a:rPr lang="ru-RU" dirty="0" smtClean="0">
                <a:solidFill>
                  <a:schemeClr val="bg1"/>
                </a:solidFill>
              </a:rPr>
              <a:t> </a:t>
            </a:r>
            <a:r>
              <a:rPr lang="ru-RU" b="1" i="1" dirty="0" smtClean="0">
                <a:solidFill>
                  <a:schemeClr val="bg1"/>
                </a:solidFill>
                <a:latin typeface="Times New Roman" pitchFamily="18" charset="0"/>
                <a:cs typeface="Times New Roman" pitchFamily="18" charset="0"/>
              </a:rPr>
              <a:t>Игровая деятельность по-прежнему остается основной для малыша, однако она существенно усложняется по сравнению с ранним возрастом. Число детей, участвующих в общении, возрастает. </a:t>
            </a:r>
          </a:p>
          <a:p>
            <a:pPr>
              <a:buFont typeface="Arial" pitchFamily="34" charset="0"/>
              <a:buChar char="•"/>
            </a:pPr>
            <a:endParaRPr lang="ru-RU" b="1" i="1" dirty="0" smtClean="0">
              <a:solidFill>
                <a:schemeClr val="bg1"/>
              </a:solidFill>
              <a:latin typeface="Times New Roman" pitchFamily="18" charset="0"/>
              <a:cs typeface="Times New Roman" pitchFamily="18" charset="0"/>
            </a:endParaRPr>
          </a:p>
          <a:p>
            <a:pPr>
              <a:buFont typeface="Arial" pitchFamily="34" charset="0"/>
              <a:buChar char="•"/>
            </a:pPr>
            <a:r>
              <a:rPr lang="ru-RU" b="1" i="1" dirty="0" smtClean="0">
                <a:solidFill>
                  <a:schemeClr val="bg1"/>
                </a:solidFill>
                <a:latin typeface="Times New Roman" pitchFamily="18" charset="0"/>
                <a:cs typeface="Times New Roman" pitchFamily="18" charset="0"/>
              </a:rPr>
              <a:t>Появляются тематические ролевые игры. Возрастные особенности детей 4–5 лет таковы, что они больше склонны общаться с ровесниками своего пола. Девочки больше любят семейные и бытовые темы (дочки-матери, магазин). </a:t>
            </a:r>
          </a:p>
          <a:p>
            <a:pPr>
              <a:buFont typeface="Arial" pitchFamily="34" charset="0"/>
              <a:buChar char="•"/>
            </a:pPr>
            <a:endParaRPr lang="ru-RU" b="1" i="1" dirty="0" smtClean="0">
              <a:solidFill>
                <a:schemeClr val="bg1"/>
              </a:solidFill>
              <a:latin typeface="Times New Roman" pitchFamily="18" charset="0"/>
              <a:cs typeface="Times New Roman" pitchFamily="18" charset="0"/>
            </a:endParaRPr>
          </a:p>
          <a:p>
            <a:pPr>
              <a:buFont typeface="Arial" pitchFamily="34" charset="0"/>
              <a:buChar char="•"/>
            </a:pPr>
            <a:r>
              <a:rPr lang="ru-RU" b="1" i="1" dirty="0" smtClean="0">
                <a:solidFill>
                  <a:schemeClr val="bg1"/>
                </a:solidFill>
                <a:latin typeface="Times New Roman" pitchFamily="18" charset="0"/>
                <a:cs typeface="Times New Roman" pitchFamily="18" charset="0"/>
              </a:rPr>
              <a:t>Мальчики предпочитают играть в моряков, военных, рыцарей. На этом этапе дети начинают устраивать первые соревнования, стремятся добиться успеха.</a:t>
            </a:r>
            <a:endParaRPr lang="ru-RU" b="1" i="1"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299340807"/>
      </p:ext>
    </p:extLst>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materinstvo.ru/content/article_images/articles_10289/shablon-blagodarnosti-detskiy-sad-10.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 y="0"/>
            <a:ext cx="12191999"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Box 2"/>
          <p:cNvSpPr txBox="1"/>
          <p:nvPr/>
        </p:nvSpPr>
        <p:spPr>
          <a:xfrm>
            <a:off x="2129246" y="914399"/>
            <a:ext cx="8190412" cy="4524315"/>
          </a:xfrm>
          <a:prstGeom prst="rect">
            <a:avLst/>
          </a:prstGeom>
          <a:noFill/>
        </p:spPr>
        <p:txBody>
          <a:bodyPr wrap="square" rtlCol="0">
            <a:spAutoFit/>
          </a:bodyPr>
          <a:lstStyle/>
          <a:p>
            <a:pPr>
              <a:buFont typeface="Arial" pitchFamily="34" charset="0"/>
              <a:buChar char="•"/>
            </a:pPr>
            <a:r>
              <a:rPr lang="ru-RU" b="1" i="1" u="sng" dirty="0" smtClean="0">
                <a:solidFill>
                  <a:schemeClr val="bg1"/>
                </a:solidFill>
                <a:latin typeface="Times New Roman" pitchFamily="18" charset="0"/>
                <a:cs typeface="Times New Roman" pitchFamily="18" charset="0"/>
              </a:rPr>
              <a:t>Творческие способности</a:t>
            </a:r>
            <a:r>
              <a:rPr lang="ru-RU" b="1" u="sng" dirty="0" smtClean="0">
                <a:solidFill>
                  <a:schemeClr val="bg1"/>
                </a:solidFill>
              </a:rPr>
              <a:t>:</a:t>
            </a:r>
            <a:r>
              <a:rPr lang="ru-RU" dirty="0" smtClean="0">
                <a:solidFill>
                  <a:schemeClr val="bg1"/>
                </a:solidFill>
              </a:rPr>
              <a:t> </a:t>
            </a:r>
          </a:p>
          <a:p>
            <a:pPr>
              <a:buFont typeface="Arial" pitchFamily="34" charset="0"/>
              <a:buChar char="•"/>
            </a:pPr>
            <a:r>
              <a:rPr lang="ru-RU" b="1" i="1" dirty="0" smtClean="0">
                <a:solidFill>
                  <a:schemeClr val="bg1"/>
                </a:solidFill>
                <a:latin typeface="Times New Roman" pitchFamily="18" charset="0"/>
                <a:cs typeface="Times New Roman" pitchFamily="18" charset="0"/>
              </a:rPr>
              <a:t>Средние дошкольники с удовольствием осваивают различные виды творческой деятельности.</a:t>
            </a:r>
          </a:p>
          <a:p>
            <a:pPr>
              <a:buFont typeface="Arial" pitchFamily="34" charset="0"/>
              <a:buChar char="•"/>
            </a:pPr>
            <a:endParaRPr lang="ru-RU" b="1" i="1" dirty="0" smtClean="0">
              <a:solidFill>
                <a:schemeClr val="bg1"/>
              </a:solidFill>
              <a:latin typeface="Times New Roman" pitchFamily="18" charset="0"/>
              <a:cs typeface="Times New Roman" pitchFamily="18" charset="0"/>
            </a:endParaRPr>
          </a:p>
          <a:p>
            <a:pPr>
              <a:buFont typeface="Arial" pitchFamily="34" charset="0"/>
              <a:buChar char="•"/>
            </a:pPr>
            <a:r>
              <a:rPr lang="ru-RU" b="1" i="1" dirty="0" smtClean="0">
                <a:solidFill>
                  <a:schemeClr val="bg1"/>
                </a:solidFill>
                <a:latin typeface="Times New Roman" pitchFamily="18" charset="0"/>
                <a:cs typeface="Times New Roman" pitchFamily="18" charset="0"/>
              </a:rPr>
              <a:t> Ребенку нравится заниматься сюжетной лепкой, аппликацией. Одной из основных становится изобразительная деятельность. Возрастные особенности детей 4–5 лет по ФГОС предполагают, что на этом этапе дошкольник уже овладевает мелкой моторикой, что позволяет рисовать подробно и уделять больше внимания деталям.</a:t>
            </a:r>
          </a:p>
          <a:p>
            <a:pPr>
              <a:buFont typeface="Arial" pitchFamily="34" charset="0"/>
              <a:buChar char="•"/>
            </a:pPr>
            <a:endParaRPr lang="ru-RU" b="1" i="1" dirty="0" smtClean="0">
              <a:solidFill>
                <a:schemeClr val="bg1"/>
              </a:solidFill>
              <a:latin typeface="Times New Roman" pitchFamily="18" charset="0"/>
              <a:cs typeface="Times New Roman" pitchFamily="18" charset="0"/>
            </a:endParaRPr>
          </a:p>
          <a:p>
            <a:pPr>
              <a:buFont typeface="Arial" pitchFamily="34" charset="0"/>
              <a:buChar char="•"/>
            </a:pPr>
            <a:r>
              <a:rPr lang="ru-RU" b="1" i="1" dirty="0" smtClean="0">
                <a:solidFill>
                  <a:schemeClr val="bg1"/>
                </a:solidFill>
                <a:latin typeface="Times New Roman" pitchFamily="18" charset="0"/>
                <a:cs typeface="Times New Roman" pitchFamily="18" charset="0"/>
              </a:rPr>
              <a:t> Средний дошкольник может сочинить небольшую сказку или песенку, понимает, что такое рифмы, и пользуется ими. </a:t>
            </a:r>
          </a:p>
          <a:p>
            <a:pPr>
              <a:buFont typeface="Arial" pitchFamily="34" charset="0"/>
              <a:buChar char="•"/>
            </a:pPr>
            <a:endParaRPr lang="ru-RU" b="1" i="1" dirty="0" smtClean="0">
              <a:solidFill>
                <a:schemeClr val="bg1"/>
              </a:solidFill>
              <a:latin typeface="Times New Roman" pitchFamily="18" charset="0"/>
              <a:cs typeface="Times New Roman" pitchFamily="18" charset="0"/>
            </a:endParaRPr>
          </a:p>
          <a:p>
            <a:pPr>
              <a:buFont typeface="Arial" pitchFamily="34" charset="0"/>
              <a:buChar char="•"/>
            </a:pPr>
            <a:r>
              <a:rPr lang="ru-RU" b="1" i="1" dirty="0" smtClean="0">
                <a:solidFill>
                  <a:schemeClr val="bg1"/>
                </a:solidFill>
                <a:latin typeface="Times New Roman" pitchFamily="18" charset="0"/>
                <a:cs typeface="Times New Roman" pitchFamily="18" charset="0"/>
              </a:rPr>
              <a:t>Яркая фантазия и богатое воображение позволяют создавать целые вселенные в голове или на чистом листе бумаги, где ребенок может выбрать для себя любую роль.</a:t>
            </a:r>
            <a:endParaRPr lang="ru-RU" b="1" i="1"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432014994"/>
      </p:ext>
    </p:extLst>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rot="10800000" flipV="1">
            <a:off x="4564299" y="305924"/>
            <a:ext cx="4386518" cy="369332"/>
          </a:xfrm>
          <a:prstGeom prst="rect">
            <a:avLst/>
          </a:prstGeom>
        </p:spPr>
        <p:txBody>
          <a:bodyPr wrap="square">
            <a:spAutoFit/>
          </a:bodyPr>
          <a:lstStyle/>
          <a:p>
            <a:pPr algn="ctr"/>
            <a:endParaRPr lang="ru-RU" dirty="0">
              <a:solidFill>
                <a:schemeClr val="bg1"/>
              </a:solidFill>
            </a:endParaRPr>
          </a:p>
        </p:txBody>
      </p:sp>
      <p:sp>
        <p:nvSpPr>
          <p:cNvPr id="4" name="Прямоугольник 3"/>
          <p:cNvSpPr/>
          <p:nvPr/>
        </p:nvSpPr>
        <p:spPr>
          <a:xfrm>
            <a:off x="2206318" y="0"/>
            <a:ext cx="8151975" cy="923330"/>
          </a:xfrm>
          <a:prstGeom prst="rect">
            <a:avLst/>
          </a:prstGeom>
          <a:noFill/>
        </p:spPr>
        <p:txBody>
          <a:bodyPr wrap="none" lIns="91440" tIns="45720" rIns="91440" bIns="45720">
            <a:spAutoFit/>
          </a:bodyPr>
          <a:lstStyle/>
          <a:p>
            <a:pPr algn="ctr"/>
            <a:r>
              <a:rPr lang="ru-RU"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ea typeface="Times New Roman" panose="02020603050405020304" pitchFamily="18" charset="0"/>
              </a:rPr>
              <a:t>Образовательные проекты.</a:t>
            </a:r>
            <a:endParaRPr lang="ru-RU"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7" name="Прямоугольник 6"/>
          <p:cNvSpPr/>
          <p:nvPr/>
        </p:nvSpPr>
        <p:spPr>
          <a:xfrm>
            <a:off x="2743201" y="2446986"/>
            <a:ext cx="3631841" cy="646331"/>
          </a:xfrm>
          <a:prstGeom prst="rect">
            <a:avLst/>
          </a:prstGeom>
        </p:spPr>
        <p:txBody>
          <a:bodyPr wrap="square">
            <a:spAutoFit/>
          </a:bodyPr>
          <a:lstStyle/>
          <a:p>
            <a:pPr algn="ctr">
              <a:spcAft>
                <a:spcPts val="0"/>
              </a:spcAft>
            </a:pPr>
            <a:r>
              <a:rPr lang="ru-RU"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ea typeface="Calibri" panose="020F0502020204030204" pitchFamily="34" charset="0"/>
                <a:cs typeface="Times New Roman" panose="02020603050405020304" pitchFamily="18" charset="0"/>
              </a:rPr>
              <a:t>«Я и природа»</a:t>
            </a:r>
            <a:endParaRPr lang="ru-RU" sz="16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alibri" panose="020F0502020204030204" pitchFamily="34" charset="0"/>
              <a:ea typeface="Calibri" panose="020F0502020204030204" pitchFamily="34" charset="0"/>
              <a:cs typeface="Times New Roman" panose="02020603050405020304" pitchFamily="18" charset="0"/>
            </a:endParaRPr>
          </a:p>
          <a:p>
            <a:pPr algn="ctr"/>
            <a:r>
              <a:rPr lang="ru-RU"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ea typeface="Calibri" panose="020F0502020204030204" pitchFamily="34" charset="0"/>
              </a:rPr>
              <a:t>Долгосрочный проект.</a:t>
            </a:r>
            <a:endParaRPr lang="ru-RU"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9" name="Прямоугольник 8"/>
          <p:cNvSpPr/>
          <p:nvPr/>
        </p:nvSpPr>
        <p:spPr>
          <a:xfrm rot="10800000" flipV="1">
            <a:off x="4275786" y="4185633"/>
            <a:ext cx="4481848" cy="687881"/>
          </a:xfrm>
          <a:prstGeom prst="rect">
            <a:avLst/>
          </a:prstGeom>
        </p:spPr>
        <p:txBody>
          <a:bodyPr wrap="square">
            <a:spAutoFit/>
          </a:bodyPr>
          <a:lstStyle/>
          <a:p>
            <a:pPr algn="ctr">
              <a:lnSpc>
                <a:spcPct val="115000"/>
              </a:lnSpc>
              <a:spcAft>
                <a:spcPts val="0"/>
              </a:spcAft>
            </a:pPr>
            <a:r>
              <a:rPr lang="ru-RU"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ea typeface="Calibri" panose="020F0502020204030204" pitchFamily="34" charset="0"/>
                <a:cs typeface="Times New Roman" panose="02020603050405020304" pitchFamily="18" charset="0"/>
              </a:rPr>
              <a:t>«Город маленьких пешеходов»</a:t>
            </a:r>
            <a:endParaRPr lang="ru-RU" sz="16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alibri" panose="020F0502020204030204" pitchFamily="34" charset="0"/>
              <a:ea typeface="Calibri" panose="020F0502020204030204" pitchFamily="34" charset="0"/>
              <a:cs typeface="Times New Roman" panose="02020603050405020304" pitchFamily="18" charset="0"/>
            </a:endParaRPr>
          </a:p>
          <a:p>
            <a:pPr algn="ctr"/>
            <a:r>
              <a:rPr lang="ru-RU"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ea typeface="Calibri" panose="020F0502020204030204" pitchFamily="34" charset="0"/>
              </a:rPr>
              <a:t>Проект средней продолжительности</a:t>
            </a:r>
            <a:r>
              <a:rPr lang="ru-RU" dirty="0">
                <a:latin typeface="Times New Roman" panose="02020603050405020304" pitchFamily="18" charset="0"/>
                <a:ea typeface="Calibri" panose="020F0502020204030204" pitchFamily="34" charset="0"/>
              </a:rPr>
              <a:t>.</a:t>
            </a:r>
            <a:endParaRPr lang="ru-RU" dirty="0"/>
          </a:p>
        </p:txBody>
      </p:sp>
      <p:pic>
        <p:nvPicPr>
          <p:cNvPr id="10" name="Рисунок 9" descr="img2.jpg"/>
          <p:cNvPicPr>
            <a:picLocks noChangeAspect="1"/>
          </p:cNvPicPr>
          <p:nvPr/>
        </p:nvPicPr>
        <p:blipFill>
          <a:blip r:embed="rId2"/>
          <a:stretch>
            <a:fillRect/>
          </a:stretch>
        </p:blipFill>
        <p:spPr>
          <a:xfrm>
            <a:off x="0" y="0"/>
            <a:ext cx="12192000" cy="6857999"/>
          </a:xfrm>
          <a:prstGeom prst="rect">
            <a:avLst/>
          </a:prstGeom>
        </p:spPr>
      </p:pic>
      <p:sp>
        <p:nvSpPr>
          <p:cNvPr id="11" name="TextBox 10"/>
          <p:cNvSpPr txBox="1"/>
          <p:nvPr/>
        </p:nvSpPr>
        <p:spPr>
          <a:xfrm>
            <a:off x="3252651" y="574766"/>
            <a:ext cx="8164286" cy="5632311"/>
          </a:xfrm>
          <a:prstGeom prst="rect">
            <a:avLst/>
          </a:prstGeom>
          <a:noFill/>
        </p:spPr>
        <p:txBody>
          <a:bodyPr wrap="square" rtlCol="0">
            <a:spAutoFit/>
          </a:bodyPr>
          <a:lstStyle/>
          <a:p>
            <a:endParaRPr lang="ru-RU" b="1" i="1" u="sng" dirty="0" smtClean="0">
              <a:solidFill>
                <a:schemeClr val="bg1"/>
              </a:solidFill>
              <a:latin typeface="Times New Roman" pitchFamily="18" charset="0"/>
              <a:cs typeface="Times New Roman" pitchFamily="18" charset="0"/>
            </a:endParaRPr>
          </a:p>
          <a:p>
            <a:endParaRPr lang="ru-RU" b="1" i="1" u="sng" dirty="0" smtClean="0">
              <a:solidFill>
                <a:schemeClr val="bg1"/>
              </a:solidFill>
              <a:latin typeface="Times New Roman" pitchFamily="18" charset="0"/>
              <a:cs typeface="Times New Roman" pitchFamily="18" charset="0"/>
            </a:endParaRPr>
          </a:p>
          <a:p>
            <a:r>
              <a:rPr lang="ru-RU" b="1" i="1" u="sng" dirty="0" smtClean="0">
                <a:solidFill>
                  <a:schemeClr val="bg1"/>
                </a:solidFill>
                <a:latin typeface="Times New Roman" pitchFamily="18" charset="0"/>
                <a:cs typeface="Times New Roman" pitchFamily="18" charset="0"/>
              </a:rPr>
              <a:t>Эмоциональные особенности </a:t>
            </a:r>
            <a:r>
              <a:rPr lang="ru-RU" b="1" dirty="0" smtClean="0">
                <a:solidFill>
                  <a:schemeClr val="bg1"/>
                </a:solidFill>
              </a:rPr>
              <a:t>:</a:t>
            </a:r>
          </a:p>
          <a:p>
            <a:endParaRPr lang="ru-RU" b="1" i="1" dirty="0" smtClean="0">
              <a:solidFill>
                <a:schemeClr val="bg1"/>
              </a:solidFill>
              <a:latin typeface="Times New Roman" pitchFamily="18" charset="0"/>
              <a:cs typeface="Times New Roman" pitchFamily="18" charset="0"/>
            </a:endParaRPr>
          </a:p>
          <a:p>
            <a:pPr>
              <a:buFont typeface="Arial" pitchFamily="34" charset="0"/>
              <a:buChar char="•"/>
            </a:pPr>
            <a:r>
              <a:rPr lang="ru-RU" b="1" i="1" dirty="0" smtClean="0">
                <a:solidFill>
                  <a:schemeClr val="bg1"/>
                </a:solidFill>
                <a:latin typeface="Times New Roman" pitchFamily="18" charset="0"/>
                <a:cs typeface="Times New Roman" pitchFamily="18" charset="0"/>
              </a:rPr>
              <a:t> Это пора первых симпатий и привязанностей, более глубоких и осмысленных чувств.</a:t>
            </a:r>
          </a:p>
          <a:p>
            <a:pPr>
              <a:buFont typeface="Arial" pitchFamily="34" charset="0"/>
              <a:buChar char="•"/>
            </a:pPr>
            <a:r>
              <a:rPr lang="ru-RU" b="1" i="1" dirty="0" smtClean="0">
                <a:solidFill>
                  <a:schemeClr val="bg1"/>
                </a:solidFill>
                <a:latin typeface="Times New Roman" pitchFamily="18" charset="0"/>
                <a:cs typeface="Times New Roman" pitchFamily="18" charset="0"/>
              </a:rPr>
              <a:t> Ребенок может понять душевное состояние близкого ему взрослого, учится сопереживать.</a:t>
            </a:r>
          </a:p>
          <a:p>
            <a:pPr>
              <a:buFont typeface="Arial" pitchFamily="34" charset="0"/>
              <a:buChar char="•"/>
            </a:pPr>
            <a:r>
              <a:rPr lang="ru-RU" b="1" i="1" dirty="0" smtClean="0">
                <a:solidFill>
                  <a:schemeClr val="bg1"/>
                </a:solidFill>
                <a:latin typeface="Times New Roman" pitchFamily="18" charset="0"/>
                <a:cs typeface="Times New Roman" pitchFamily="18" charset="0"/>
              </a:rPr>
              <a:t> Дети очень эмоционально относятся как к похвале, так и к замечаниям, становятся очень чувствительными и ранимыми. </a:t>
            </a:r>
          </a:p>
          <a:p>
            <a:pPr>
              <a:buFont typeface="Arial" pitchFamily="34" charset="0"/>
              <a:buChar char="•"/>
            </a:pPr>
            <a:r>
              <a:rPr lang="ru-RU" b="1" i="1" dirty="0" smtClean="0">
                <a:solidFill>
                  <a:schemeClr val="bg1"/>
                </a:solidFill>
                <a:latin typeface="Times New Roman" pitchFamily="18" charset="0"/>
                <a:cs typeface="Times New Roman" pitchFamily="18" charset="0"/>
              </a:rPr>
              <a:t>К 5 годам ребенка начинают интересовать вопросы пола и своей </a:t>
            </a:r>
            <a:r>
              <a:rPr lang="ru-RU" b="1" i="1" dirty="0" err="1" smtClean="0">
                <a:solidFill>
                  <a:schemeClr val="bg1"/>
                </a:solidFill>
                <a:latin typeface="Times New Roman" pitchFamily="18" charset="0"/>
                <a:cs typeface="Times New Roman" pitchFamily="18" charset="0"/>
              </a:rPr>
              <a:t>гендерной</a:t>
            </a:r>
            <a:r>
              <a:rPr lang="ru-RU" b="1" i="1" dirty="0" smtClean="0">
                <a:solidFill>
                  <a:schemeClr val="bg1"/>
                </a:solidFill>
                <a:latin typeface="Times New Roman" pitchFamily="18" charset="0"/>
                <a:cs typeface="Times New Roman" pitchFamily="18" charset="0"/>
              </a:rPr>
              <a:t>   принадлежности. </a:t>
            </a:r>
          </a:p>
          <a:p>
            <a:pPr>
              <a:buFont typeface="Arial" pitchFamily="34" charset="0"/>
              <a:buChar char="•"/>
            </a:pPr>
            <a:r>
              <a:rPr lang="ru-RU" b="1" i="1" dirty="0" smtClean="0">
                <a:solidFill>
                  <a:schemeClr val="bg1"/>
                </a:solidFill>
                <a:latin typeface="Times New Roman" pitchFamily="18" charset="0"/>
                <a:cs typeface="Times New Roman" pitchFamily="18" charset="0"/>
              </a:rPr>
              <a:t>Одной из отличительных особенностей данного возраста является яркая фантазия, воображение. </a:t>
            </a:r>
          </a:p>
          <a:p>
            <a:pPr>
              <a:buFont typeface="Arial" pitchFamily="34" charset="0"/>
              <a:buChar char="•"/>
            </a:pPr>
            <a:r>
              <a:rPr lang="ru-RU" b="1" i="1" dirty="0" smtClean="0">
                <a:solidFill>
                  <a:schemeClr val="bg1"/>
                </a:solidFill>
                <a:latin typeface="Times New Roman" pitchFamily="18" charset="0"/>
                <a:cs typeface="Times New Roman" pitchFamily="18" charset="0"/>
              </a:rPr>
              <a:t>Нужно учитывать, что это может породить самые разные страхи. Ребенок может бояться сказочного персонажа или воображаемых чудовищ.     Родителям не нужно слишком волноваться: это не проблема, а лишь возрастные особенности детей 4–5 лет. </a:t>
            </a:r>
          </a:p>
          <a:p>
            <a:pPr>
              <a:buFont typeface="Arial" pitchFamily="34" charset="0"/>
              <a:buChar char="•"/>
            </a:pPr>
            <a:r>
              <a:rPr lang="ru-RU" b="1" i="1" dirty="0" smtClean="0">
                <a:solidFill>
                  <a:schemeClr val="bg1"/>
                </a:solidFill>
                <a:latin typeface="Times New Roman" pitchFamily="18" charset="0"/>
                <a:cs typeface="Times New Roman" pitchFamily="18" charset="0"/>
              </a:rPr>
              <a:t>В этом возрасте необходимо расширять кругозор ребенка и его знания об окружающем мире.</a:t>
            </a:r>
            <a:endParaRPr lang="ru-RU" b="1" i="1"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928438547"/>
      </p:ext>
    </p:extLst>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 xmlns:p14="http://schemas.microsoft.com/office/powerpoint/2010/main" val="1520318794"/>
              </p:ext>
            </p:extLst>
          </p:nvPr>
        </p:nvGraphicFramePr>
        <p:xfrm>
          <a:off x="662609" y="2382126"/>
          <a:ext cx="5374204" cy="3680460"/>
        </p:xfrm>
        <a:graphic>
          <a:graphicData uri="http://schemas.openxmlformats.org/drawingml/2006/table">
            <a:tbl>
              <a:tblPr firstRow="1" firstCol="1" bandRow="1">
                <a:tableStyleId>{2D5ABB26-0587-4C30-8999-92F81FD0307C}</a:tableStyleId>
              </a:tblPr>
              <a:tblGrid>
                <a:gridCol w="4057165"/>
                <a:gridCol w="1317039"/>
              </a:tblGrid>
              <a:tr h="130927">
                <a:tc>
                  <a:txBody>
                    <a:bodyPr/>
                    <a:lstStyle/>
                    <a:p>
                      <a:pPr>
                        <a:lnSpc>
                          <a:spcPct val="115000"/>
                        </a:lnSpc>
                        <a:spcAft>
                          <a:spcPts val="1000"/>
                        </a:spcAft>
                      </a:pPr>
                      <a:r>
                        <a:rPr lang="ru-RU" sz="1000" dirty="0">
                          <a:solidFill>
                            <a:schemeClr val="bg1"/>
                          </a:solidFill>
                          <a:effectLst/>
                        </a:rPr>
                        <a:t>В дошкольном учреждении</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c>
                  <a:txBody>
                    <a:bodyPr/>
                    <a:lstStyle/>
                    <a:p>
                      <a:pPr>
                        <a:lnSpc>
                          <a:spcPct val="115000"/>
                        </a:lnSpc>
                        <a:spcAft>
                          <a:spcPts val="1000"/>
                        </a:spcAft>
                      </a:pPr>
                      <a:r>
                        <a:rPr lang="ru-RU" sz="10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r>
              <a:tr h="134018">
                <a:tc>
                  <a:txBody>
                    <a:bodyPr/>
                    <a:lstStyle/>
                    <a:p>
                      <a:pPr marL="408305" indent="-408305">
                        <a:lnSpc>
                          <a:spcPct val="115000"/>
                        </a:lnSpc>
                        <a:spcAft>
                          <a:spcPts val="1000"/>
                        </a:spcAft>
                      </a:pPr>
                      <a:r>
                        <a:rPr lang="ru-RU" sz="1000" spc="-5" dirty="0">
                          <a:solidFill>
                            <a:schemeClr val="bg1"/>
                          </a:solidFill>
                          <a:effectLst/>
                        </a:rPr>
                        <a:t>Прием на участке,  игры,  утренняя гимнастика</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c>
                  <a:txBody>
                    <a:bodyPr/>
                    <a:lstStyle/>
                    <a:p>
                      <a:pPr marR="210185">
                        <a:lnSpc>
                          <a:spcPct val="115000"/>
                        </a:lnSpc>
                        <a:spcAft>
                          <a:spcPts val="1000"/>
                        </a:spcAft>
                      </a:pPr>
                      <a:r>
                        <a:rPr lang="ru-RU" sz="1000" dirty="0">
                          <a:solidFill>
                            <a:schemeClr val="bg1"/>
                          </a:solidFill>
                          <a:effectLst/>
                        </a:rPr>
                        <a:t>7.00-8.25</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r>
              <a:tr h="134018">
                <a:tc>
                  <a:txBody>
                    <a:bodyPr/>
                    <a:lstStyle/>
                    <a:p>
                      <a:pPr marL="408305" indent="-408305">
                        <a:lnSpc>
                          <a:spcPct val="115000"/>
                        </a:lnSpc>
                        <a:spcAft>
                          <a:spcPts val="1000"/>
                        </a:spcAft>
                      </a:pPr>
                      <a:r>
                        <a:rPr lang="ru-RU" sz="1000">
                          <a:solidFill>
                            <a:schemeClr val="bg1"/>
                          </a:solidFill>
                          <a:effectLst/>
                        </a:rPr>
                        <a:t>Подготовка к завтраку, завтрак</a:t>
                      </a:r>
                      <a:endParaRPr lang="ru-RU"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c>
                  <a:txBody>
                    <a:bodyPr/>
                    <a:lstStyle/>
                    <a:p>
                      <a:pPr marR="210185">
                        <a:lnSpc>
                          <a:spcPct val="115000"/>
                        </a:lnSpc>
                        <a:spcAft>
                          <a:spcPts val="1000"/>
                        </a:spcAft>
                      </a:pPr>
                      <a:r>
                        <a:rPr lang="ru-RU" sz="1000" dirty="0">
                          <a:solidFill>
                            <a:schemeClr val="bg1"/>
                          </a:solidFill>
                          <a:effectLst/>
                        </a:rPr>
                        <a:t>8.25-8.55</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r>
              <a:tr h="68367">
                <a:tc>
                  <a:txBody>
                    <a:bodyPr/>
                    <a:lstStyle/>
                    <a:p>
                      <a:pPr marL="408305" indent="-408305">
                        <a:lnSpc>
                          <a:spcPct val="115000"/>
                        </a:lnSpc>
                        <a:spcAft>
                          <a:spcPts val="1000"/>
                        </a:spcAft>
                      </a:pPr>
                      <a:r>
                        <a:rPr lang="ru-RU" sz="1000">
                          <a:solidFill>
                            <a:schemeClr val="bg1"/>
                          </a:solidFill>
                          <a:effectLst/>
                        </a:rPr>
                        <a:t>Организованная образовательная деятельность</a:t>
                      </a:r>
                      <a:endParaRPr lang="ru-RU"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c>
                  <a:txBody>
                    <a:bodyPr/>
                    <a:lstStyle/>
                    <a:p>
                      <a:pPr marR="173990">
                        <a:lnSpc>
                          <a:spcPct val="115000"/>
                        </a:lnSpc>
                        <a:spcAft>
                          <a:spcPts val="1000"/>
                        </a:spcAft>
                      </a:pPr>
                      <a:r>
                        <a:rPr lang="ru-RU" sz="1000" dirty="0">
                          <a:solidFill>
                            <a:schemeClr val="bg1"/>
                          </a:solidFill>
                          <a:effectLst/>
                        </a:rPr>
                        <a:t>9.00-9.50</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r>
              <a:tr h="134018">
                <a:tc>
                  <a:txBody>
                    <a:bodyPr/>
                    <a:lstStyle/>
                    <a:p>
                      <a:pPr marL="408305" indent="-408305">
                        <a:lnSpc>
                          <a:spcPct val="115000"/>
                        </a:lnSpc>
                        <a:spcAft>
                          <a:spcPts val="1000"/>
                        </a:spcAft>
                      </a:pPr>
                      <a:r>
                        <a:rPr lang="ru-RU" sz="1000">
                          <a:solidFill>
                            <a:schemeClr val="bg1"/>
                          </a:solidFill>
                          <a:effectLst/>
                        </a:rPr>
                        <a:t>Второй завтрак</a:t>
                      </a:r>
                      <a:endParaRPr lang="ru-RU"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c>
                  <a:txBody>
                    <a:bodyPr/>
                    <a:lstStyle/>
                    <a:p>
                      <a:pPr marR="173990">
                        <a:lnSpc>
                          <a:spcPct val="115000"/>
                        </a:lnSpc>
                        <a:spcAft>
                          <a:spcPts val="1000"/>
                        </a:spcAft>
                      </a:pPr>
                      <a:r>
                        <a:rPr lang="ru-RU" sz="1000" dirty="0">
                          <a:solidFill>
                            <a:schemeClr val="bg1"/>
                          </a:solidFill>
                          <a:effectLst/>
                        </a:rPr>
                        <a:t>9.50-10.00</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r>
              <a:tr h="0">
                <a:tc>
                  <a:txBody>
                    <a:bodyPr/>
                    <a:lstStyle/>
                    <a:p>
                      <a:pPr marL="408305" indent="-408305">
                        <a:lnSpc>
                          <a:spcPct val="115000"/>
                        </a:lnSpc>
                        <a:spcAft>
                          <a:spcPts val="1000"/>
                        </a:spcAft>
                      </a:pPr>
                      <a:r>
                        <a:rPr lang="ru-RU" sz="1000" spc="-5">
                          <a:solidFill>
                            <a:schemeClr val="bg1"/>
                          </a:solidFill>
                          <a:effectLst/>
                        </a:rPr>
                        <a:t>Подготовка к прогулке, прогулка (игры, наблюдения, труд)</a:t>
                      </a:r>
                      <a:endParaRPr lang="ru-RU"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c>
                  <a:txBody>
                    <a:bodyPr/>
                    <a:lstStyle/>
                    <a:p>
                      <a:pPr marR="140335">
                        <a:lnSpc>
                          <a:spcPct val="115000"/>
                        </a:lnSpc>
                        <a:spcAft>
                          <a:spcPts val="1000"/>
                        </a:spcAft>
                      </a:pPr>
                      <a:r>
                        <a:rPr lang="ru-RU" sz="1000" dirty="0">
                          <a:solidFill>
                            <a:schemeClr val="bg1"/>
                          </a:solidFill>
                          <a:effectLst/>
                        </a:rPr>
                        <a:t>10.10-12.10</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r>
              <a:tr h="134018">
                <a:tc>
                  <a:txBody>
                    <a:bodyPr/>
                    <a:lstStyle/>
                    <a:p>
                      <a:pPr marL="408305" indent="-408305">
                        <a:lnSpc>
                          <a:spcPct val="115000"/>
                        </a:lnSpc>
                        <a:spcAft>
                          <a:spcPts val="1000"/>
                        </a:spcAft>
                      </a:pPr>
                      <a:r>
                        <a:rPr lang="ru-RU" sz="1000" dirty="0">
                          <a:solidFill>
                            <a:schemeClr val="bg1"/>
                          </a:solidFill>
                          <a:effectLst/>
                        </a:rPr>
                        <a:t>Возвращение с прогулки, игры</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c>
                  <a:txBody>
                    <a:bodyPr/>
                    <a:lstStyle/>
                    <a:p>
                      <a:pPr marR="140335">
                        <a:lnSpc>
                          <a:spcPct val="115000"/>
                        </a:lnSpc>
                        <a:spcAft>
                          <a:spcPts val="1000"/>
                        </a:spcAft>
                      </a:pPr>
                      <a:r>
                        <a:rPr lang="ru-RU" sz="1000" dirty="0">
                          <a:solidFill>
                            <a:schemeClr val="bg1"/>
                          </a:solidFill>
                          <a:effectLst/>
                        </a:rPr>
                        <a:t>12.10-12.30</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r>
              <a:tr h="134018">
                <a:tc>
                  <a:txBody>
                    <a:bodyPr/>
                    <a:lstStyle/>
                    <a:p>
                      <a:pPr marL="408305" indent="-408305">
                        <a:lnSpc>
                          <a:spcPct val="115000"/>
                        </a:lnSpc>
                        <a:spcAft>
                          <a:spcPts val="1000"/>
                        </a:spcAft>
                      </a:pPr>
                      <a:r>
                        <a:rPr lang="ru-RU" sz="1000">
                          <a:solidFill>
                            <a:schemeClr val="bg1"/>
                          </a:solidFill>
                          <a:effectLst/>
                        </a:rPr>
                        <a:t>Подготовка к обеду, обед</a:t>
                      </a:r>
                      <a:endParaRPr lang="ru-RU"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c>
                  <a:txBody>
                    <a:bodyPr/>
                    <a:lstStyle/>
                    <a:p>
                      <a:pPr marR="140335">
                        <a:lnSpc>
                          <a:spcPct val="115000"/>
                        </a:lnSpc>
                        <a:spcAft>
                          <a:spcPts val="1000"/>
                        </a:spcAft>
                      </a:pPr>
                      <a:r>
                        <a:rPr lang="ru-RU" sz="1000" dirty="0">
                          <a:solidFill>
                            <a:schemeClr val="bg1"/>
                          </a:solidFill>
                          <a:effectLst/>
                        </a:rPr>
                        <a:t>12.30-13.00</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r>
              <a:tr h="134018">
                <a:tc>
                  <a:txBody>
                    <a:bodyPr/>
                    <a:lstStyle/>
                    <a:p>
                      <a:pPr marL="408305" indent="-408305">
                        <a:lnSpc>
                          <a:spcPct val="115000"/>
                        </a:lnSpc>
                        <a:spcAft>
                          <a:spcPts val="1000"/>
                        </a:spcAft>
                      </a:pPr>
                      <a:r>
                        <a:rPr lang="ru-RU" sz="1000">
                          <a:solidFill>
                            <a:schemeClr val="bg1"/>
                          </a:solidFill>
                          <a:effectLst/>
                        </a:rPr>
                        <a:t>Подготовка ко сну, дневной сон</a:t>
                      </a:r>
                      <a:endParaRPr lang="ru-RU"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c>
                  <a:txBody>
                    <a:bodyPr/>
                    <a:lstStyle/>
                    <a:p>
                      <a:pPr marR="140335">
                        <a:lnSpc>
                          <a:spcPct val="115000"/>
                        </a:lnSpc>
                        <a:spcAft>
                          <a:spcPts val="1000"/>
                        </a:spcAft>
                      </a:pPr>
                      <a:r>
                        <a:rPr lang="ru-RU" sz="1000" dirty="0">
                          <a:solidFill>
                            <a:schemeClr val="bg1"/>
                          </a:solidFill>
                          <a:effectLst/>
                        </a:rPr>
                        <a:t>13.00-15.00</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r>
              <a:tr h="134018">
                <a:tc>
                  <a:txBody>
                    <a:bodyPr/>
                    <a:lstStyle/>
                    <a:p>
                      <a:pPr marL="408305" indent="-408305">
                        <a:lnSpc>
                          <a:spcPct val="115000"/>
                        </a:lnSpc>
                        <a:spcAft>
                          <a:spcPts val="1000"/>
                        </a:spcAft>
                      </a:pPr>
                      <a:r>
                        <a:rPr lang="ru-RU" sz="1000" spc="-10">
                          <a:solidFill>
                            <a:schemeClr val="bg1"/>
                          </a:solidFill>
                          <a:effectLst/>
                        </a:rPr>
                        <a:t>Постепенный подъем, воздушные, водные процедуры</a:t>
                      </a:r>
                      <a:endParaRPr lang="ru-RU"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c>
                  <a:txBody>
                    <a:bodyPr/>
                    <a:lstStyle/>
                    <a:p>
                      <a:pPr marR="140335">
                        <a:lnSpc>
                          <a:spcPct val="115000"/>
                        </a:lnSpc>
                        <a:spcAft>
                          <a:spcPts val="1000"/>
                        </a:spcAft>
                      </a:pPr>
                      <a:r>
                        <a:rPr lang="ru-RU" sz="1000" dirty="0">
                          <a:solidFill>
                            <a:schemeClr val="bg1"/>
                          </a:solidFill>
                          <a:effectLst/>
                        </a:rPr>
                        <a:t>15.00-15.25</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r>
              <a:tr h="134018">
                <a:tc>
                  <a:txBody>
                    <a:bodyPr/>
                    <a:lstStyle/>
                    <a:p>
                      <a:pPr marL="408305" indent="-408305">
                        <a:lnSpc>
                          <a:spcPct val="115000"/>
                        </a:lnSpc>
                        <a:spcAft>
                          <a:spcPts val="1000"/>
                        </a:spcAft>
                      </a:pPr>
                      <a:r>
                        <a:rPr lang="ru-RU" sz="1000">
                          <a:solidFill>
                            <a:schemeClr val="bg1"/>
                          </a:solidFill>
                          <a:effectLst/>
                        </a:rPr>
                        <a:t>Подготовка к полднику, полдник</a:t>
                      </a:r>
                      <a:endParaRPr lang="ru-RU"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c>
                  <a:txBody>
                    <a:bodyPr/>
                    <a:lstStyle/>
                    <a:p>
                      <a:pPr marR="140335">
                        <a:lnSpc>
                          <a:spcPct val="115000"/>
                        </a:lnSpc>
                        <a:spcAft>
                          <a:spcPts val="1000"/>
                        </a:spcAft>
                      </a:pPr>
                      <a:r>
                        <a:rPr lang="ru-RU" sz="1000" dirty="0">
                          <a:solidFill>
                            <a:schemeClr val="bg1"/>
                          </a:solidFill>
                          <a:effectLst/>
                        </a:rPr>
                        <a:t>15.25-15.45</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r>
              <a:tr h="271043">
                <a:tc>
                  <a:txBody>
                    <a:bodyPr/>
                    <a:lstStyle/>
                    <a:p>
                      <a:pPr marL="408305" indent="-408305">
                        <a:lnSpc>
                          <a:spcPct val="115000"/>
                        </a:lnSpc>
                        <a:spcAft>
                          <a:spcPts val="1000"/>
                        </a:spcAft>
                      </a:pPr>
                      <a:r>
                        <a:rPr lang="ru-RU" sz="1000">
                          <a:solidFill>
                            <a:schemeClr val="bg1"/>
                          </a:solidFill>
                          <a:effectLst/>
                        </a:rPr>
                        <a:t>Чтение художественной литературы. Игры, самостоятельная деятельность детей </a:t>
                      </a:r>
                      <a:endParaRPr lang="ru-RU"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c>
                  <a:txBody>
                    <a:bodyPr/>
                    <a:lstStyle/>
                    <a:p>
                      <a:pPr marR="140335">
                        <a:lnSpc>
                          <a:spcPct val="115000"/>
                        </a:lnSpc>
                        <a:spcAft>
                          <a:spcPts val="1000"/>
                        </a:spcAft>
                      </a:pPr>
                      <a:r>
                        <a:rPr lang="ru-RU" sz="1000" dirty="0">
                          <a:solidFill>
                            <a:schemeClr val="bg1"/>
                          </a:solidFill>
                          <a:effectLst/>
                        </a:rPr>
                        <a:t>15.45-16.10</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r>
              <a:tr h="147290">
                <a:tc>
                  <a:txBody>
                    <a:bodyPr/>
                    <a:lstStyle/>
                    <a:p>
                      <a:pPr marL="408305" indent="-408305">
                        <a:lnSpc>
                          <a:spcPct val="115000"/>
                        </a:lnSpc>
                        <a:spcAft>
                          <a:spcPts val="1000"/>
                        </a:spcAft>
                      </a:pPr>
                      <a:r>
                        <a:rPr lang="ru-RU" sz="1000">
                          <a:solidFill>
                            <a:schemeClr val="bg1"/>
                          </a:solidFill>
                          <a:effectLst/>
                        </a:rPr>
                        <a:t>Подготовка к прогулке, прогулка</a:t>
                      </a:r>
                      <a:endParaRPr lang="ru-RU"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c>
                  <a:txBody>
                    <a:bodyPr/>
                    <a:lstStyle/>
                    <a:p>
                      <a:pPr marR="140335">
                        <a:lnSpc>
                          <a:spcPct val="115000"/>
                        </a:lnSpc>
                        <a:spcAft>
                          <a:spcPts val="1000"/>
                        </a:spcAft>
                      </a:pPr>
                      <a:r>
                        <a:rPr lang="ru-RU" sz="1000" dirty="0">
                          <a:solidFill>
                            <a:schemeClr val="bg1"/>
                          </a:solidFill>
                          <a:effectLst/>
                        </a:rPr>
                        <a:t>16.10-17.00</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r>
              <a:tr h="134018">
                <a:tc>
                  <a:txBody>
                    <a:bodyPr/>
                    <a:lstStyle/>
                    <a:p>
                      <a:pPr marL="408305" indent="-408305">
                        <a:lnSpc>
                          <a:spcPct val="115000"/>
                        </a:lnSpc>
                        <a:spcAft>
                          <a:spcPts val="1000"/>
                        </a:spcAft>
                      </a:pPr>
                      <a:r>
                        <a:rPr lang="ru-RU" sz="1000">
                          <a:solidFill>
                            <a:schemeClr val="bg1"/>
                          </a:solidFill>
                          <a:effectLst/>
                        </a:rPr>
                        <a:t>Возвращение с прогулки, игры</a:t>
                      </a:r>
                      <a:endParaRPr lang="ru-RU"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c>
                  <a:txBody>
                    <a:bodyPr/>
                    <a:lstStyle/>
                    <a:p>
                      <a:pPr marR="140335">
                        <a:lnSpc>
                          <a:spcPct val="115000"/>
                        </a:lnSpc>
                        <a:spcAft>
                          <a:spcPts val="1000"/>
                        </a:spcAft>
                      </a:pPr>
                      <a:r>
                        <a:rPr lang="ru-RU" sz="1000" dirty="0">
                          <a:solidFill>
                            <a:schemeClr val="bg1"/>
                          </a:solidFill>
                          <a:effectLst/>
                        </a:rPr>
                        <a:t>17.00-17.15</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r>
              <a:tr h="134018">
                <a:tc>
                  <a:txBody>
                    <a:bodyPr/>
                    <a:lstStyle/>
                    <a:p>
                      <a:pPr marL="408305" indent="-408305">
                        <a:lnSpc>
                          <a:spcPct val="115000"/>
                        </a:lnSpc>
                        <a:spcAft>
                          <a:spcPts val="1000"/>
                        </a:spcAft>
                      </a:pPr>
                      <a:r>
                        <a:rPr lang="ru-RU" sz="1000">
                          <a:solidFill>
                            <a:schemeClr val="bg1"/>
                          </a:solidFill>
                          <a:effectLst/>
                        </a:rPr>
                        <a:t>Подготовка к ужину, ужин</a:t>
                      </a:r>
                      <a:endParaRPr lang="ru-RU"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c>
                  <a:txBody>
                    <a:bodyPr/>
                    <a:lstStyle/>
                    <a:p>
                      <a:pPr marR="140335">
                        <a:lnSpc>
                          <a:spcPct val="115000"/>
                        </a:lnSpc>
                        <a:spcAft>
                          <a:spcPts val="1000"/>
                        </a:spcAft>
                      </a:pPr>
                      <a:r>
                        <a:rPr lang="ru-RU" sz="1000" dirty="0">
                          <a:solidFill>
                            <a:schemeClr val="bg1"/>
                          </a:solidFill>
                          <a:effectLst/>
                        </a:rPr>
                        <a:t>17.15-17.45</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r>
              <a:tr h="134018">
                <a:tc>
                  <a:txBody>
                    <a:bodyPr/>
                    <a:lstStyle/>
                    <a:p>
                      <a:pPr marL="408305" indent="-408305">
                        <a:lnSpc>
                          <a:spcPct val="115000"/>
                        </a:lnSpc>
                        <a:spcAft>
                          <a:spcPts val="1000"/>
                        </a:spcAft>
                      </a:pPr>
                      <a:r>
                        <a:rPr lang="ru-RU" sz="1000">
                          <a:solidFill>
                            <a:schemeClr val="bg1"/>
                          </a:solidFill>
                          <a:effectLst/>
                        </a:rPr>
                        <a:t>Прогулка, игры, уход детей домой</a:t>
                      </a:r>
                      <a:endParaRPr lang="ru-RU"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c>
                  <a:txBody>
                    <a:bodyPr/>
                    <a:lstStyle/>
                    <a:p>
                      <a:pPr marR="133985">
                        <a:lnSpc>
                          <a:spcPct val="115000"/>
                        </a:lnSpc>
                        <a:spcAft>
                          <a:spcPts val="1000"/>
                        </a:spcAft>
                      </a:pPr>
                      <a:r>
                        <a:rPr lang="ru-RU" sz="1000" dirty="0">
                          <a:solidFill>
                            <a:schemeClr val="bg1"/>
                          </a:solidFill>
                          <a:effectLst/>
                        </a:rPr>
                        <a:t>17.45-19.00</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r>
              <a:tr h="134018">
                <a:tc gridSpan="2">
                  <a:txBody>
                    <a:bodyPr/>
                    <a:lstStyle/>
                    <a:p>
                      <a:pPr marL="408305" indent="-408305">
                        <a:lnSpc>
                          <a:spcPct val="115000"/>
                        </a:lnSpc>
                        <a:spcAft>
                          <a:spcPts val="1000"/>
                        </a:spcAft>
                      </a:pPr>
                      <a:r>
                        <a:rPr lang="ru-RU" sz="1000" dirty="0">
                          <a:solidFill>
                            <a:schemeClr val="bg1"/>
                          </a:solidFill>
                          <a:effectLst/>
                        </a:rPr>
                        <a:t>Дома</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c hMerge="1">
                  <a:txBody>
                    <a:bodyPr/>
                    <a:lstStyle/>
                    <a:p>
                      <a:endParaRPr lang="ru-RU"/>
                    </a:p>
                  </a:txBody>
                  <a:tcPr/>
                </a:tc>
              </a:tr>
              <a:tr h="134018">
                <a:tc>
                  <a:txBody>
                    <a:bodyPr/>
                    <a:lstStyle/>
                    <a:p>
                      <a:pPr marL="408305" indent="-408305">
                        <a:lnSpc>
                          <a:spcPct val="115000"/>
                        </a:lnSpc>
                        <a:spcAft>
                          <a:spcPts val="1000"/>
                        </a:spcAft>
                      </a:pPr>
                      <a:r>
                        <a:rPr lang="ru-RU" sz="1000">
                          <a:solidFill>
                            <a:schemeClr val="bg1"/>
                          </a:solidFill>
                          <a:effectLst/>
                        </a:rPr>
                        <a:t>Прогулка</a:t>
                      </a:r>
                      <a:endParaRPr lang="ru-RU"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c>
                  <a:txBody>
                    <a:bodyPr/>
                    <a:lstStyle/>
                    <a:p>
                      <a:pPr marR="140335">
                        <a:lnSpc>
                          <a:spcPct val="115000"/>
                        </a:lnSpc>
                        <a:spcAft>
                          <a:spcPts val="1000"/>
                        </a:spcAft>
                      </a:pPr>
                      <a:r>
                        <a:rPr lang="ru-RU" sz="1000" dirty="0">
                          <a:solidFill>
                            <a:schemeClr val="bg1"/>
                          </a:solidFill>
                          <a:effectLst/>
                        </a:rPr>
                        <a:t>19.00-20.00</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r>
              <a:tr h="134018">
                <a:tc>
                  <a:txBody>
                    <a:bodyPr/>
                    <a:lstStyle/>
                    <a:p>
                      <a:pPr marL="408305" indent="-408305">
                        <a:lnSpc>
                          <a:spcPct val="115000"/>
                        </a:lnSpc>
                        <a:spcAft>
                          <a:spcPts val="1000"/>
                        </a:spcAft>
                      </a:pPr>
                      <a:r>
                        <a:rPr lang="ru-RU" sz="1000">
                          <a:solidFill>
                            <a:schemeClr val="bg1"/>
                          </a:solidFill>
                          <a:effectLst/>
                        </a:rPr>
                        <a:t>Спокойные игры, гигиенические процедуры</a:t>
                      </a:r>
                      <a:endParaRPr lang="ru-RU" sz="9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c>
                  <a:txBody>
                    <a:bodyPr/>
                    <a:lstStyle/>
                    <a:p>
                      <a:pPr marR="137160">
                        <a:lnSpc>
                          <a:spcPct val="115000"/>
                        </a:lnSpc>
                        <a:spcAft>
                          <a:spcPts val="1000"/>
                        </a:spcAft>
                      </a:pPr>
                      <a:r>
                        <a:rPr lang="ru-RU" sz="1000" dirty="0">
                          <a:solidFill>
                            <a:schemeClr val="bg1"/>
                          </a:solidFill>
                          <a:effectLst/>
                        </a:rPr>
                        <a:t>20.00-20-30</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r>
              <a:tr h="134018">
                <a:tc>
                  <a:txBody>
                    <a:bodyPr/>
                    <a:lstStyle/>
                    <a:p>
                      <a:pPr marL="408305" indent="-408305">
                        <a:lnSpc>
                          <a:spcPct val="115000"/>
                        </a:lnSpc>
                        <a:spcAft>
                          <a:spcPts val="1000"/>
                        </a:spcAft>
                      </a:pPr>
                      <a:r>
                        <a:rPr lang="ru-RU" sz="1000" dirty="0">
                          <a:solidFill>
                            <a:schemeClr val="bg1"/>
                          </a:solidFill>
                          <a:effectLst/>
                        </a:rPr>
                        <a:t>Укладывание, ночной сон</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c>
                  <a:txBody>
                    <a:bodyPr/>
                    <a:lstStyle/>
                    <a:p>
                      <a:pPr>
                        <a:lnSpc>
                          <a:spcPct val="115000"/>
                        </a:lnSpc>
                        <a:spcAft>
                          <a:spcPts val="1000"/>
                        </a:spcAft>
                      </a:pPr>
                      <a:r>
                        <a:rPr lang="ru-RU" sz="1000" dirty="0">
                          <a:solidFill>
                            <a:schemeClr val="bg1"/>
                          </a:solidFill>
                          <a:effectLst/>
                        </a:rPr>
                        <a:t>20.30-6.30 (7.30)</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246" marR="20246" marT="0" marB="0"/>
                </a:tc>
              </a:tr>
            </a:tbl>
          </a:graphicData>
        </a:graphic>
      </p:graphicFrame>
      <p:graphicFrame>
        <p:nvGraphicFramePr>
          <p:cNvPr id="4" name="Таблица 3"/>
          <p:cNvGraphicFramePr>
            <a:graphicFrameLocks noGrp="1"/>
          </p:cNvGraphicFramePr>
          <p:nvPr>
            <p:extLst>
              <p:ext uri="{D42A27DB-BD31-4B8C-83A1-F6EECF244321}">
                <p14:modId xmlns="" xmlns:p14="http://schemas.microsoft.com/office/powerpoint/2010/main" val="2781006571"/>
              </p:ext>
            </p:extLst>
          </p:nvPr>
        </p:nvGraphicFramePr>
        <p:xfrm>
          <a:off x="6003234" y="2398638"/>
          <a:ext cx="5263935" cy="3629932"/>
        </p:xfrm>
        <a:graphic>
          <a:graphicData uri="http://schemas.openxmlformats.org/drawingml/2006/table">
            <a:tbl>
              <a:tblPr firstRow="1" firstCol="1" bandRow="1">
                <a:tableStyleId>{2D5ABB26-0587-4C30-8999-92F81FD0307C}</a:tableStyleId>
              </a:tblPr>
              <a:tblGrid>
                <a:gridCol w="3932996"/>
                <a:gridCol w="1330939"/>
              </a:tblGrid>
              <a:tr h="245240">
                <a:tc>
                  <a:txBody>
                    <a:bodyPr/>
                    <a:lstStyle/>
                    <a:p>
                      <a:pPr>
                        <a:lnSpc>
                          <a:spcPct val="115000"/>
                        </a:lnSpc>
                        <a:spcAft>
                          <a:spcPts val="1000"/>
                        </a:spcAft>
                      </a:pPr>
                      <a:r>
                        <a:rPr lang="ru-RU" sz="900" dirty="0">
                          <a:solidFill>
                            <a:schemeClr val="bg1"/>
                          </a:solidFill>
                          <a:effectLst/>
                        </a:rPr>
                        <a:t>В дошкольном учреждении</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c>
                  <a:txBody>
                    <a:bodyPr/>
                    <a:lstStyle/>
                    <a:p>
                      <a:pPr>
                        <a:lnSpc>
                          <a:spcPct val="115000"/>
                        </a:lnSpc>
                        <a:spcAft>
                          <a:spcPts val="100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r>
              <a:tr h="177989">
                <a:tc>
                  <a:txBody>
                    <a:bodyPr/>
                    <a:lstStyle/>
                    <a:p>
                      <a:pPr marL="408305" indent="-408305">
                        <a:lnSpc>
                          <a:spcPct val="115000"/>
                        </a:lnSpc>
                        <a:spcAft>
                          <a:spcPts val="1000"/>
                        </a:spcAft>
                      </a:pPr>
                      <a:r>
                        <a:rPr lang="ru-RU" sz="900" spc="-5" dirty="0">
                          <a:solidFill>
                            <a:schemeClr val="bg1"/>
                          </a:solidFill>
                          <a:effectLst/>
                        </a:rPr>
                        <a:t>Прием на участке,  игры,  утренняя гимнастика</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c>
                  <a:txBody>
                    <a:bodyPr/>
                    <a:lstStyle/>
                    <a:p>
                      <a:pPr marR="210185">
                        <a:lnSpc>
                          <a:spcPct val="115000"/>
                        </a:lnSpc>
                        <a:spcAft>
                          <a:spcPts val="1000"/>
                        </a:spcAft>
                      </a:pPr>
                      <a:r>
                        <a:rPr lang="ru-RU" sz="900" dirty="0">
                          <a:solidFill>
                            <a:schemeClr val="bg1"/>
                          </a:solidFill>
                          <a:effectLst/>
                        </a:rPr>
                        <a:t>7.00-8.25</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r>
              <a:tr h="167471">
                <a:tc>
                  <a:txBody>
                    <a:bodyPr/>
                    <a:lstStyle/>
                    <a:p>
                      <a:pPr marL="408305" indent="-408305">
                        <a:lnSpc>
                          <a:spcPct val="115000"/>
                        </a:lnSpc>
                        <a:spcAft>
                          <a:spcPts val="1000"/>
                        </a:spcAft>
                      </a:pPr>
                      <a:r>
                        <a:rPr lang="ru-RU" sz="900" dirty="0">
                          <a:solidFill>
                            <a:schemeClr val="bg1"/>
                          </a:solidFill>
                          <a:effectLst/>
                        </a:rPr>
                        <a:t>Подготовка к завтраку, завтрак</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c>
                  <a:txBody>
                    <a:bodyPr/>
                    <a:lstStyle/>
                    <a:p>
                      <a:pPr marR="210185">
                        <a:lnSpc>
                          <a:spcPct val="115000"/>
                        </a:lnSpc>
                        <a:spcAft>
                          <a:spcPts val="1000"/>
                        </a:spcAft>
                      </a:pPr>
                      <a:r>
                        <a:rPr lang="ru-RU" sz="900" dirty="0">
                          <a:solidFill>
                            <a:schemeClr val="bg1"/>
                          </a:solidFill>
                          <a:effectLst/>
                        </a:rPr>
                        <a:t>8.25-8.55</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r>
              <a:tr h="334942">
                <a:tc>
                  <a:txBody>
                    <a:bodyPr/>
                    <a:lstStyle/>
                    <a:p>
                      <a:pPr marL="408305" indent="-408305">
                        <a:lnSpc>
                          <a:spcPct val="115000"/>
                        </a:lnSpc>
                        <a:spcAft>
                          <a:spcPts val="1000"/>
                        </a:spcAft>
                      </a:pPr>
                      <a:r>
                        <a:rPr lang="ru-RU" sz="900" spc="-5" dirty="0">
                          <a:solidFill>
                            <a:schemeClr val="bg1"/>
                          </a:solidFill>
                          <a:effectLst/>
                        </a:rPr>
                        <a:t>Подготовка к прогулке, прогулка (игры, наблюдения, о</a:t>
                      </a:r>
                      <a:r>
                        <a:rPr lang="ru-RU" sz="900" dirty="0">
                          <a:solidFill>
                            <a:schemeClr val="bg1"/>
                          </a:solidFill>
                          <a:effectLst/>
                        </a:rPr>
                        <a:t>рганизованная образовательная деятельность)</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c>
                  <a:txBody>
                    <a:bodyPr/>
                    <a:lstStyle/>
                    <a:p>
                      <a:pPr marR="173990">
                        <a:lnSpc>
                          <a:spcPct val="115000"/>
                        </a:lnSpc>
                        <a:spcAft>
                          <a:spcPts val="1000"/>
                        </a:spcAft>
                      </a:pPr>
                      <a:r>
                        <a:rPr lang="ru-RU" sz="900" dirty="0">
                          <a:solidFill>
                            <a:schemeClr val="bg1"/>
                          </a:solidFill>
                          <a:effectLst/>
                        </a:rPr>
                        <a:t>9.00-12.10</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r>
              <a:tr h="173438">
                <a:tc>
                  <a:txBody>
                    <a:bodyPr/>
                    <a:lstStyle/>
                    <a:p>
                      <a:pPr marL="408305" indent="-408305">
                        <a:lnSpc>
                          <a:spcPct val="115000"/>
                        </a:lnSpc>
                        <a:spcAft>
                          <a:spcPts val="1000"/>
                        </a:spcAft>
                      </a:pPr>
                      <a:r>
                        <a:rPr lang="ru-RU" sz="900" dirty="0">
                          <a:solidFill>
                            <a:schemeClr val="bg1"/>
                          </a:solidFill>
                          <a:effectLst/>
                        </a:rPr>
                        <a:t>Второй завтрак</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c>
                  <a:txBody>
                    <a:bodyPr/>
                    <a:lstStyle/>
                    <a:p>
                      <a:pPr marR="173990">
                        <a:lnSpc>
                          <a:spcPct val="115000"/>
                        </a:lnSpc>
                        <a:spcAft>
                          <a:spcPts val="1000"/>
                        </a:spcAft>
                      </a:pPr>
                      <a:r>
                        <a:rPr lang="ru-RU" sz="900" dirty="0">
                          <a:solidFill>
                            <a:schemeClr val="bg1"/>
                          </a:solidFill>
                          <a:effectLst/>
                        </a:rPr>
                        <a:t>9.50-10.00</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r>
              <a:tr h="167471">
                <a:tc>
                  <a:txBody>
                    <a:bodyPr/>
                    <a:lstStyle/>
                    <a:p>
                      <a:pPr>
                        <a:lnSpc>
                          <a:spcPct val="115000"/>
                        </a:lnSpc>
                        <a:spcAft>
                          <a:spcPts val="1000"/>
                        </a:spcAft>
                      </a:pPr>
                      <a:r>
                        <a:rPr lang="ru-RU" sz="900" dirty="0">
                          <a:solidFill>
                            <a:schemeClr val="bg1"/>
                          </a:solidFill>
                          <a:effectLst/>
                        </a:rPr>
                        <a:t>Возвращение с прогулки, гигиенические процедуры, игры</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c>
                  <a:txBody>
                    <a:bodyPr/>
                    <a:lstStyle/>
                    <a:p>
                      <a:pPr marR="140335">
                        <a:lnSpc>
                          <a:spcPct val="115000"/>
                        </a:lnSpc>
                        <a:spcAft>
                          <a:spcPts val="1000"/>
                        </a:spcAft>
                      </a:pPr>
                      <a:r>
                        <a:rPr lang="ru-RU" sz="900" dirty="0">
                          <a:solidFill>
                            <a:schemeClr val="bg1"/>
                          </a:solidFill>
                          <a:effectLst/>
                        </a:rPr>
                        <a:t>12.10-12.30</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r>
              <a:tr h="167471">
                <a:tc>
                  <a:txBody>
                    <a:bodyPr/>
                    <a:lstStyle/>
                    <a:p>
                      <a:pPr marL="408305" indent="-408305">
                        <a:lnSpc>
                          <a:spcPct val="115000"/>
                        </a:lnSpc>
                        <a:spcAft>
                          <a:spcPts val="1000"/>
                        </a:spcAft>
                      </a:pPr>
                      <a:r>
                        <a:rPr lang="ru-RU" sz="900" dirty="0">
                          <a:solidFill>
                            <a:schemeClr val="bg1"/>
                          </a:solidFill>
                          <a:effectLst/>
                        </a:rPr>
                        <a:t>Подготовка к обеду, обед</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c>
                  <a:txBody>
                    <a:bodyPr/>
                    <a:lstStyle/>
                    <a:p>
                      <a:pPr marR="140335">
                        <a:lnSpc>
                          <a:spcPct val="115000"/>
                        </a:lnSpc>
                        <a:spcAft>
                          <a:spcPts val="1000"/>
                        </a:spcAft>
                      </a:pPr>
                      <a:r>
                        <a:rPr lang="ru-RU" sz="900" dirty="0">
                          <a:solidFill>
                            <a:schemeClr val="bg1"/>
                          </a:solidFill>
                          <a:effectLst/>
                        </a:rPr>
                        <a:t>12.30-13.00</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r>
              <a:tr h="167471">
                <a:tc>
                  <a:txBody>
                    <a:bodyPr/>
                    <a:lstStyle/>
                    <a:p>
                      <a:pPr marL="408305" indent="-408305">
                        <a:lnSpc>
                          <a:spcPct val="115000"/>
                        </a:lnSpc>
                        <a:spcAft>
                          <a:spcPts val="1000"/>
                        </a:spcAft>
                      </a:pPr>
                      <a:r>
                        <a:rPr lang="ru-RU" sz="900" dirty="0">
                          <a:solidFill>
                            <a:schemeClr val="bg1"/>
                          </a:solidFill>
                          <a:effectLst/>
                        </a:rPr>
                        <a:t>Подготовка ко сну, дневной сон</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c>
                  <a:txBody>
                    <a:bodyPr/>
                    <a:lstStyle/>
                    <a:p>
                      <a:pPr marR="140335">
                        <a:lnSpc>
                          <a:spcPct val="115000"/>
                        </a:lnSpc>
                        <a:spcAft>
                          <a:spcPts val="1000"/>
                        </a:spcAft>
                      </a:pPr>
                      <a:r>
                        <a:rPr lang="ru-RU" sz="900" dirty="0">
                          <a:solidFill>
                            <a:schemeClr val="bg1"/>
                          </a:solidFill>
                          <a:effectLst/>
                        </a:rPr>
                        <a:t>13.00-15.00</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r>
              <a:tr h="167471">
                <a:tc>
                  <a:txBody>
                    <a:bodyPr/>
                    <a:lstStyle/>
                    <a:p>
                      <a:pPr marL="408305" indent="-408305">
                        <a:lnSpc>
                          <a:spcPct val="115000"/>
                        </a:lnSpc>
                        <a:spcAft>
                          <a:spcPts val="1000"/>
                        </a:spcAft>
                      </a:pPr>
                      <a:r>
                        <a:rPr lang="ru-RU" sz="900" spc="-10" dirty="0">
                          <a:solidFill>
                            <a:schemeClr val="bg1"/>
                          </a:solidFill>
                          <a:effectLst/>
                        </a:rPr>
                        <a:t>Постепенный подъем, воздушные, водные процедуры</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c>
                  <a:txBody>
                    <a:bodyPr/>
                    <a:lstStyle/>
                    <a:p>
                      <a:pPr marR="140335">
                        <a:lnSpc>
                          <a:spcPct val="115000"/>
                        </a:lnSpc>
                        <a:spcAft>
                          <a:spcPts val="1000"/>
                        </a:spcAft>
                      </a:pPr>
                      <a:r>
                        <a:rPr lang="ru-RU" sz="900" dirty="0">
                          <a:solidFill>
                            <a:schemeClr val="bg1"/>
                          </a:solidFill>
                          <a:effectLst/>
                        </a:rPr>
                        <a:t>15.00-15.25</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r>
              <a:tr h="167471">
                <a:tc>
                  <a:txBody>
                    <a:bodyPr/>
                    <a:lstStyle/>
                    <a:p>
                      <a:pPr marL="408305" indent="-408305">
                        <a:lnSpc>
                          <a:spcPct val="115000"/>
                        </a:lnSpc>
                        <a:spcAft>
                          <a:spcPts val="1000"/>
                        </a:spcAft>
                      </a:pPr>
                      <a:r>
                        <a:rPr lang="ru-RU" sz="900" dirty="0">
                          <a:solidFill>
                            <a:schemeClr val="bg1"/>
                          </a:solidFill>
                          <a:effectLst/>
                        </a:rPr>
                        <a:t>Подготовка к полднику, полдник</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c>
                  <a:txBody>
                    <a:bodyPr/>
                    <a:lstStyle/>
                    <a:p>
                      <a:pPr marR="140335">
                        <a:lnSpc>
                          <a:spcPct val="115000"/>
                        </a:lnSpc>
                        <a:spcAft>
                          <a:spcPts val="1000"/>
                        </a:spcAft>
                      </a:pPr>
                      <a:r>
                        <a:rPr lang="ru-RU" sz="900" dirty="0">
                          <a:solidFill>
                            <a:schemeClr val="bg1"/>
                          </a:solidFill>
                          <a:effectLst/>
                        </a:rPr>
                        <a:t>15.25-15.45</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r>
              <a:tr h="334942">
                <a:tc>
                  <a:txBody>
                    <a:bodyPr/>
                    <a:lstStyle/>
                    <a:p>
                      <a:pPr marL="408305" indent="-408305">
                        <a:lnSpc>
                          <a:spcPct val="115000"/>
                        </a:lnSpc>
                        <a:spcAft>
                          <a:spcPts val="1000"/>
                        </a:spcAft>
                      </a:pPr>
                      <a:r>
                        <a:rPr lang="ru-RU" sz="900" dirty="0">
                          <a:solidFill>
                            <a:schemeClr val="bg1"/>
                          </a:solidFill>
                          <a:effectLst/>
                        </a:rPr>
                        <a:t>Чтение художественной литературы. Игры, самостоятельная деятельность детей </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c>
                  <a:txBody>
                    <a:bodyPr/>
                    <a:lstStyle/>
                    <a:p>
                      <a:pPr marR="140335">
                        <a:lnSpc>
                          <a:spcPct val="115000"/>
                        </a:lnSpc>
                        <a:spcAft>
                          <a:spcPts val="1000"/>
                        </a:spcAft>
                      </a:pPr>
                      <a:r>
                        <a:rPr lang="ru-RU" sz="900" dirty="0">
                          <a:solidFill>
                            <a:schemeClr val="bg1"/>
                          </a:solidFill>
                          <a:effectLst/>
                        </a:rPr>
                        <a:t>15.45-16.10</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r>
              <a:tr h="183551">
                <a:tc>
                  <a:txBody>
                    <a:bodyPr/>
                    <a:lstStyle/>
                    <a:p>
                      <a:pPr marL="408305" indent="-408305">
                        <a:lnSpc>
                          <a:spcPct val="115000"/>
                        </a:lnSpc>
                        <a:spcAft>
                          <a:spcPts val="1000"/>
                        </a:spcAft>
                      </a:pPr>
                      <a:r>
                        <a:rPr lang="ru-RU" sz="900" dirty="0">
                          <a:solidFill>
                            <a:schemeClr val="bg1"/>
                          </a:solidFill>
                          <a:effectLst/>
                        </a:rPr>
                        <a:t>Подготовка к прогулке, прогулка</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c>
                  <a:txBody>
                    <a:bodyPr/>
                    <a:lstStyle/>
                    <a:p>
                      <a:pPr marR="140335">
                        <a:lnSpc>
                          <a:spcPct val="115000"/>
                        </a:lnSpc>
                        <a:spcAft>
                          <a:spcPts val="1000"/>
                        </a:spcAft>
                      </a:pPr>
                      <a:r>
                        <a:rPr lang="ru-RU" sz="900" dirty="0">
                          <a:solidFill>
                            <a:schemeClr val="bg1"/>
                          </a:solidFill>
                          <a:effectLst/>
                        </a:rPr>
                        <a:t>16.10-17.00</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r>
              <a:tr h="167471">
                <a:tc>
                  <a:txBody>
                    <a:bodyPr/>
                    <a:lstStyle/>
                    <a:p>
                      <a:pPr marL="408305" indent="-408305">
                        <a:lnSpc>
                          <a:spcPct val="115000"/>
                        </a:lnSpc>
                        <a:spcAft>
                          <a:spcPts val="1000"/>
                        </a:spcAft>
                      </a:pPr>
                      <a:r>
                        <a:rPr lang="ru-RU" sz="900" dirty="0">
                          <a:solidFill>
                            <a:schemeClr val="bg1"/>
                          </a:solidFill>
                          <a:effectLst/>
                        </a:rPr>
                        <a:t>Возвращение с прогулки, игры</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c>
                  <a:txBody>
                    <a:bodyPr/>
                    <a:lstStyle/>
                    <a:p>
                      <a:pPr marR="140335">
                        <a:lnSpc>
                          <a:spcPct val="115000"/>
                        </a:lnSpc>
                        <a:spcAft>
                          <a:spcPts val="1000"/>
                        </a:spcAft>
                      </a:pPr>
                      <a:r>
                        <a:rPr lang="ru-RU" sz="900" dirty="0">
                          <a:solidFill>
                            <a:schemeClr val="bg1"/>
                          </a:solidFill>
                          <a:effectLst/>
                        </a:rPr>
                        <a:t>17.00-17.15</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r>
              <a:tr h="167471">
                <a:tc>
                  <a:txBody>
                    <a:bodyPr/>
                    <a:lstStyle/>
                    <a:p>
                      <a:pPr marL="408305" indent="-408305">
                        <a:lnSpc>
                          <a:spcPct val="115000"/>
                        </a:lnSpc>
                        <a:spcAft>
                          <a:spcPts val="1000"/>
                        </a:spcAft>
                      </a:pPr>
                      <a:r>
                        <a:rPr lang="ru-RU" sz="900" dirty="0">
                          <a:solidFill>
                            <a:schemeClr val="bg1"/>
                          </a:solidFill>
                          <a:effectLst/>
                        </a:rPr>
                        <a:t>Подготовка к ужину, ужин</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c>
                  <a:txBody>
                    <a:bodyPr/>
                    <a:lstStyle/>
                    <a:p>
                      <a:pPr marR="140335">
                        <a:lnSpc>
                          <a:spcPct val="115000"/>
                        </a:lnSpc>
                        <a:spcAft>
                          <a:spcPts val="1000"/>
                        </a:spcAft>
                      </a:pPr>
                      <a:r>
                        <a:rPr lang="ru-RU" sz="900" dirty="0">
                          <a:solidFill>
                            <a:schemeClr val="bg1"/>
                          </a:solidFill>
                          <a:effectLst/>
                        </a:rPr>
                        <a:t>17.15-17.45</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r>
              <a:tr h="167471">
                <a:tc>
                  <a:txBody>
                    <a:bodyPr/>
                    <a:lstStyle/>
                    <a:p>
                      <a:pPr marL="408305" indent="-408305">
                        <a:lnSpc>
                          <a:spcPct val="115000"/>
                        </a:lnSpc>
                        <a:spcAft>
                          <a:spcPts val="1000"/>
                        </a:spcAft>
                      </a:pPr>
                      <a:r>
                        <a:rPr lang="ru-RU" sz="900" dirty="0">
                          <a:solidFill>
                            <a:schemeClr val="bg1"/>
                          </a:solidFill>
                          <a:effectLst/>
                        </a:rPr>
                        <a:t>Прогулка, игры, уход детей домой</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c>
                  <a:txBody>
                    <a:bodyPr/>
                    <a:lstStyle/>
                    <a:p>
                      <a:pPr marR="133985">
                        <a:lnSpc>
                          <a:spcPct val="115000"/>
                        </a:lnSpc>
                        <a:spcAft>
                          <a:spcPts val="1000"/>
                        </a:spcAft>
                      </a:pPr>
                      <a:r>
                        <a:rPr lang="ru-RU" sz="900" dirty="0">
                          <a:solidFill>
                            <a:schemeClr val="bg1"/>
                          </a:solidFill>
                          <a:effectLst/>
                        </a:rPr>
                        <a:t>17.45-19.00</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r>
              <a:tr h="170178">
                <a:tc gridSpan="2">
                  <a:txBody>
                    <a:bodyPr/>
                    <a:lstStyle/>
                    <a:p>
                      <a:pPr marL="408305" indent="-408305">
                        <a:lnSpc>
                          <a:spcPct val="115000"/>
                        </a:lnSpc>
                        <a:spcAft>
                          <a:spcPts val="1000"/>
                        </a:spcAft>
                      </a:pPr>
                      <a:r>
                        <a:rPr lang="ru-RU" sz="900" dirty="0">
                          <a:solidFill>
                            <a:schemeClr val="bg1"/>
                          </a:solidFill>
                          <a:effectLst/>
                        </a:rPr>
                        <a:t>Дома</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c hMerge="1">
                  <a:txBody>
                    <a:bodyPr/>
                    <a:lstStyle/>
                    <a:p>
                      <a:endParaRPr lang="ru-RU"/>
                    </a:p>
                  </a:txBody>
                  <a:tcPr/>
                </a:tc>
              </a:tr>
              <a:tr h="167471">
                <a:tc>
                  <a:txBody>
                    <a:bodyPr/>
                    <a:lstStyle/>
                    <a:p>
                      <a:pPr marL="408305" indent="-408305">
                        <a:lnSpc>
                          <a:spcPct val="115000"/>
                        </a:lnSpc>
                        <a:spcAft>
                          <a:spcPts val="1000"/>
                        </a:spcAft>
                      </a:pPr>
                      <a:r>
                        <a:rPr lang="ru-RU" sz="900" dirty="0">
                          <a:solidFill>
                            <a:schemeClr val="bg1"/>
                          </a:solidFill>
                          <a:effectLst/>
                        </a:rPr>
                        <a:t>Прогулка</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c>
                  <a:txBody>
                    <a:bodyPr/>
                    <a:lstStyle/>
                    <a:p>
                      <a:pPr marR="140335">
                        <a:lnSpc>
                          <a:spcPct val="115000"/>
                        </a:lnSpc>
                        <a:spcAft>
                          <a:spcPts val="1000"/>
                        </a:spcAft>
                      </a:pPr>
                      <a:r>
                        <a:rPr lang="ru-RU" sz="900" dirty="0">
                          <a:solidFill>
                            <a:schemeClr val="bg1"/>
                          </a:solidFill>
                          <a:effectLst/>
                        </a:rPr>
                        <a:t>19.00-20.00</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r>
              <a:tr h="167471">
                <a:tc>
                  <a:txBody>
                    <a:bodyPr/>
                    <a:lstStyle/>
                    <a:p>
                      <a:pPr marL="408305" indent="-408305">
                        <a:lnSpc>
                          <a:spcPct val="115000"/>
                        </a:lnSpc>
                        <a:spcAft>
                          <a:spcPts val="1000"/>
                        </a:spcAft>
                      </a:pPr>
                      <a:r>
                        <a:rPr lang="ru-RU" sz="900" dirty="0">
                          <a:solidFill>
                            <a:schemeClr val="bg1"/>
                          </a:solidFill>
                          <a:effectLst/>
                        </a:rPr>
                        <a:t>Спокойные игры, гигиенические процедуры</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c>
                  <a:txBody>
                    <a:bodyPr/>
                    <a:lstStyle/>
                    <a:p>
                      <a:pPr marR="137160">
                        <a:lnSpc>
                          <a:spcPct val="115000"/>
                        </a:lnSpc>
                        <a:spcAft>
                          <a:spcPts val="1000"/>
                        </a:spcAft>
                      </a:pPr>
                      <a:r>
                        <a:rPr lang="ru-RU" sz="900" dirty="0">
                          <a:solidFill>
                            <a:schemeClr val="bg1"/>
                          </a:solidFill>
                          <a:effectLst/>
                        </a:rPr>
                        <a:t>20.00-20-30</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r>
              <a:tr h="167471">
                <a:tc>
                  <a:txBody>
                    <a:bodyPr/>
                    <a:lstStyle/>
                    <a:p>
                      <a:pPr marL="408305" indent="-408305">
                        <a:lnSpc>
                          <a:spcPct val="115000"/>
                        </a:lnSpc>
                        <a:spcAft>
                          <a:spcPts val="1000"/>
                        </a:spcAft>
                      </a:pPr>
                      <a:r>
                        <a:rPr lang="ru-RU" sz="900" dirty="0">
                          <a:solidFill>
                            <a:schemeClr val="bg1"/>
                          </a:solidFill>
                          <a:effectLst/>
                        </a:rPr>
                        <a:t>Укладывание, ночной сон</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c>
                  <a:txBody>
                    <a:bodyPr/>
                    <a:lstStyle/>
                    <a:p>
                      <a:pPr>
                        <a:lnSpc>
                          <a:spcPct val="115000"/>
                        </a:lnSpc>
                        <a:spcAft>
                          <a:spcPts val="1000"/>
                        </a:spcAft>
                      </a:pPr>
                      <a:r>
                        <a:rPr lang="ru-RU" sz="900" dirty="0">
                          <a:solidFill>
                            <a:schemeClr val="bg1"/>
                          </a:solidFill>
                          <a:effectLst/>
                        </a:rPr>
                        <a:t>20.30-6.30 (7.30)</a:t>
                      </a:r>
                      <a:endParaRPr lang="ru-RU"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80" marR="19880" marT="0" marB="0"/>
                </a:tc>
              </a:tr>
            </a:tbl>
          </a:graphicData>
        </a:graphic>
      </p:graphicFrame>
      <p:pic>
        <p:nvPicPr>
          <p:cNvPr id="8" name="Рисунок 7" descr="img2.jpg"/>
          <p:cNvPicPr>
            <a:picLocks noChangeAspect="1"/>
          </p:cNvPicPr>
          <p:nvPr/>
        </p:nvPicPr>
        <p:blipFill>
          <a:blip r:embed="rId2"/>
          <a:stretch>
            <a:fillRect/>
          </a:stretch>
        </p:blipFill>
        <p:spPr>
          <a:xfrm>
            <a:off x="0" y="0"/>
            <a:ext cx="12192000" cy="6858000"/>
          </a:xfrm>
          <a:prstGeom prst="rect">
            <a:avLst/>
          </a:prstGeom>
        </p:spPr>
      </p:pic>
      <p:sp>
        <p:nvSpPr>
          <p:cNvPr id="9" name="TextBox 8"/>
          <p:cNvSpPr txBox="1"/>
          <p:nvPr/>
        </p:nvSpPr>
        <p:spPr>
          <a:xfrm>
            <a:off x="3618411" y="731519"/>
            <a:ext cx="8177349" cy="4278094"/>
          </a:xfrm>
          <a:prstGeom prst="rect">
            <a:avLst/>
          </a:prstGeom>
          <a:noFill/>
        </p:spPr>
        <p:txBody>
          <a:bodyPr wrap="square" rtlCol="0">
            <a:spAutoFit/>
          </a:bodyPr>
          <a:lstStyle/>
          <a:p>
            <a:r>
              <a:rPr lang="ru-RU" sz="2000" b="1" i="1" u="sng" dirty="0" smtClean="0">
                <a:solidFill>
                  <a:schemeClr val="bg1"/>
                </a:solidFill>
                <a:latin typeface="Times New Roman" pitchFamily="18" charset="0"/>
                <a:cs typeface="Times New Roman" pitchFamily="18" charset="0"/>
              </a:rPr>
              <a:t>Воспитание</a:t>
            </a:r>
            <a:r>
              <a:rPr lang="ru-RU" b="1" i="1" u="sng" dirty="0" smtClean="0">
                <a:solidFill>
                  <a:schemeClr val="bg1"/>
                </a:solidFill>
                <a:latin typeface="Times New Roman" pitchFamily="18" charset="0"/>
                <a:cs typeface="Times New Roman" pitchFamily="18" charset="0"/>
              </a:rPr>
              <a:t>:  </a:t>
            </a:r>
          </a:p>
          <a:p>
            <a:pPr>
              <a:buFont typeface="Arial" pitchFamily="34" charset="0"/>
              <a:buChar char="•"/>
            </a:pPr>
            <a:r>
              <a:rPr lang="ru-RU" dirty="0" smtClean="0">
                <a:solidFill>
                  <a:schemeClr val="bg1"/>
                </a:solidFill>
              </a:rPr>
              <a:t> </a:t>
            </a:r>
            <a:r>
              <a:rPr lang="ru-RU" b="1" i="1" dirty="0" smtClean="0">
                <a:solidFill>
                  <a:schemeClr val="bg1"/>
                </a:solidFill>
                <a:latin typeface="Times New Roman" pitchFamily="18" charset="0"/>
                <a:cs typeface="Times New Roman" pitchFamily="18" charset="0"/>
              </a:rPr>
              <a:t>Нужно помнить, что на данном этапе существенно меняется характер.</a:t>
            </a:r>
          </a:p>
          <a:p>
            <a:pPr>
              <a:buFont typeface="Arial" pitchFamily="34" charset="0"/>
              <a:buChar char="•"/>
            </a:pPr>
            <a:r>
              <a:rPr lang="ru-RU" b="1" i="1" dirty="0" smtClean="0">
                <a:solidFill>
                  <a:schemeClr val="bg1"/>
                </a:solidFill>
                <a:latin typeface="Times New Roman" pitchFamily="18" charset="0"/>
                <a:cs typeface="Times New Roman" pitchFamily="18" charset="0"/>
              </a:rPr>
              <a:t> Кризис трех лет благополучно проходит, и ребенок становится гораздо более послушным и покладистым, чем раньше. Именно в это время детям необходимо полноценное общение с родителями. </a:t>
            </a:r>
          </a:p>
          <a:p>
            <a:pPr>
              <a:buFont typeface="Arial" pitchFamily="34" charset="0"/>
              <a:buChar char="•"/>
            </a:pPr>
            <a:r>
              <a:rPr lang="ru-RU" b="1" i="1" dirty="0" smtClean="0">
                <a:solidFill>
                  <a:schemeClr val="bg1"/>
                </a:solidFill>
                <a:latin typeface="Times New Roman" pitchFamily="18" charset="0"/>
                <a:cs typeface="Times New Roman" pitchFamily="18" charset="0"/>
              </a:rPr>
              <a:t>. Ребенок впитывает все как губка, с любознательностью первооткрывателя тянется к новым знаниям. Родители должны внимательно выслушивать многочисленные вопросы и отвечать на них, ведь в семье дети черпают первые знания об окружающем мире и своем месте в нем. </a:t>
            </a:r>
          </a:p>
          <a:p>
            <a:pPr>
              <a:buFont typeface="Arial" pitchFamily="34" charset="0"/>
              <a:buChar char="•"/>
            </a:pPr>
            <a:r>
              <a:rPr lang="ru-RU" b="1" i="1" dirty="0" smtClean="0">
                <a:solidFill>
                  <a:schemeClr val="bg1"/>
                </a:solidFill>
                <a:latin typeface="Times New Roman" pitchFamily="18" charset="0"/>
                <a:cs typeface="Times New Roman" pitchFamily="18" charset="0"/>
              </a:rPr>
              <a:t>Именно теперь необходимо закладывать нравственные качества, развивать в ребенке доброту, вежливость, отзывчивость, ответственность, любовь к труду.</a:t>
            </a:r>
          </a:p>
          <a:p>
            <a:pPr>
              <a:buFont typeface="Arial" pitchFamily="34" charset="0"/>
              <a:buChar char="•"/>
            </a:pPr>
            <a:r>
              <a:rPr lang="ru-RU" b="1" i="1" dirty="0" smtClean="0">
                <a:solidFill>
                  <a:schemeClr val="bg1"/>
                </a:solidFill>
                <a:latin typeface="Times New Roman" pitchFamily="18" charset="0"/>
                <a:cs typeface="Times New Roman" pitchFamily="18" charset="0"/>
              </a:rPr>
              <a:t> На этом этапе у ребенка появляются первые друзья, поэтому очень важно научить общаться со сверстниками: уступать, отстаивать свои интересы, делиться.</a:t>
            </a:r>
            <a:endParaRPr lang="ru-RU" b="1" i="1"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46670895"/>
      </p:ext>
    </p:extLst>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29246" y="209006"/>
            <a:ext cx="8334103" cy="338554"/>
          </a:xfrm>
          <a:prstGeom prst="rect">
            <a:avLst/>
          </a:prstGeom>
          <a:noFill/>
        </p:spPr>
        <p:txBody>
          <a:bodyPr wrap="square" rtlCol="0">
            <a:spAutoFit/>
          </a:bodyPr>
          <a:lstStyle/>
          <a:p>
            <a:r>
              <a:rPr lang="ru-RU" sz="1600" dirty="0" smtClean="0"/>
              <a:t> </a:t>
            </a:r>
            <a:endParaRPr lang="ru-RU" sz="1600" b="1" i="1" dirty="0">
              <a:solidFill>
                <a:schemeClr val="bg1"/>
              </a:solidFill>
              <a:latin typeface="Times New Roman" pitchFamily="18" charset="0"/>
              <a:cs typeface="Times New Roman" pitchFamily="18" charset="0"/>
            </a:endParaRPr>
          </a:p>
        </p:txBody>
      </p:sp>
      <p:pic>
        <p:nvPicPr>
          <p:cNvPr id="7" name="Рисунок 6" descr="art_bulletin-board--02_02-1280x1024.jpg"/>
          <p:cNvPicPr>
            <a:picLocks noChangeAspect="1"/>
          </p:cNvPicPr>
          <p:nvPr/>
        </p:nvPicPr>
        <p:blipFill>
          <a:blip r:embed="rId2"/>
          <a:stretch>
            <a:fillRect/>
          </a:stretch>
        </p:blipFill>
        <p:spPr>
          <a:xfrm>
            <a:off x="0" y="0"/>
            <a:ext cx="12192000" cy="6858000"/>
          </a:xfrm>
          <a:prstGeom prst="rect">
            <a:avLst/>
          </a:prstGeom>
        </p:spPr>
      </p:pic>
      <p:sp>
        <p:nvSpPr>
          <p:cNvPr id="10" name="TextBox 9"/>
          <p:cNvSpPr txBox="1"/>
          <p:nvPr/>
        </p:nvSpPr>
        <p:spPr>
          <a:xfrm>
            <a:off x="2364377" y="391886"/>
            <a:ext cx="9339943" cy="6555641"/>
          </a:xfrm>
          <a:prstGeom prst="rect">
            <a:avLst/>
          </a:prstGeom>
          <a:noFill/>
        </p:spPr>
        <p:txBody>
          <a:bodyPr wrap="square" rtlCol="0">
            <a:spAutoFit/>
          </a:bodyPr>
          <a:lstStyle/>
          <a:p>
            <a:pPr>
              <a:buFont typeface="Arial" pitchFamily="34" charset="0"/>
              <a:buChar char="•"/>
            </a:pPr>
            <a:r>
              <a:rPr lang="ru-RU" dirty="0" smtClean="0"/>
              <a:t> </a:t>
            </a:r>
            <a:r>
              <a:rPr lang="ru-RU" sz="2000" b="1" i="1" u="sng" dirty="0" smtClean="0">
                <a:solidFill>
                  <a:schemeClr val="bg1"/>
                </a:solidFill>
                <a:latin typeface="Times New Roman" pitchFamily="18" charset="0"/>
                <a:cs typeface="Times New Roman" pitchFamily="18" charset="0"/>
              </a:rPr>
              <a:t>Развитие речи:  </a:t>
            </a:r>
          </a:p>
          <a:p>
            <a:pPr>
              <a:buFont typeface="Arial" pitchFamily="34" charset="0"/>
              <a:buChar char="•"/>
            </a:pPr>
            <a:r>
              <a:rPr lang="ru-RU" sz="2000" b="1" i="1" dirty="0" smtClean="0">
                <a:solidFill>
                  <a:schemeClr val="bg1"/>
                </a:solidFill>
                <a:latin typeface="Times New Roman" pitchFamily="18" charset="0"/>
                <a:cs typeface="Times New Roman" pitchFamily="18" charset="0"/>
              </a:rPr>
              <a:t>Значительно улучшается звукопроизношение, активно растет словарный запас,</a:t>
            </a:r>
          </a:p>
          <a:p>
            <a:r>
              <a:rPr lang="ru-RU" sz="2000" b="1" i="1" dirty="0" smtClean="0">
                <a:solidFill>
                  <a:schemeClr val="bg1"/>
                </a:solidFill>
                <a:latin typeface="Times New Roman" pitchFamily="18" charset="0"/>
                <a:cs typeface="Times New Roman" pitchFamily="18" charset="0"/>
              </a:rPr>
              <a:t>достигая примерно двух тысяч слов и больше.</a:t>
            </a:r>
          </a:p>
          <a:p>
            <a:pPr>
              <a:buFont typeface="Arial" pitchFamily="34" charset="0"/>
              <a:buChar char="•"/>
            </a:pPr>
            <a:r>
              <a:rPr lang="ru-RU" sz="2000" b="1" i="1" dirty="0" smtClean="0">
                <a:solidFill>
                  <a:schemeClr val="bg1"/>
                </a:solidFill>
                <a:latin typeface="Times New Roman" pitchFamily="18" charset="0"/>
                <a:cs typeface="Times New Roman" pitchFamily="18" charset="0"/>
              </a:rPr>
              <a:t> Речевые возрастные особенности детей 4–5 лет позволяют более четко выражать свои мысли и полноценно общаться с ровесниками.</a:t>
            </a:r>
          </a:p>
          <a:p>
            <a:pPr>
              <a:buFont typeface="Arial" pitchFamily="34" charset="0"/>
              <a:buChar char="•"/>
            </a:pPr>
            <a:r>
              <a:rPr lang="ru-RU" sz="2000" b="1" i="1" dirty="0" smtClean="0">
                <a:solidFill>
                  <a:schemeClr val="bg1"/>
                </a:solidFill>
                <a:latin typeface="Times New Roman" pitchFamily="18" charset="0"/>
                <a:cs typeface="Times New Roman" pitchFamily="18" charset="0"/>
              </a:rPr>
              <a:t>  На данном этапе развития дети овладевают грамматическим строем языка: понимают и правильно используют предлоги, учатся строить сложные предложения и так далее. Развивается связная речь. </a:t>
            </a:r>
          </a:p>
          <a:p>
            <a:pPr>
              <a:buFont typeface="Arial" pitchFamily="34" charset="0"/>
              <a:buChar char="•"/>
            </a:pPr>
            <a:r>
              <a:rPr lang="ru-RU" sz="2000" b="1" i="1" dirty="0" smtClean="0">
                <a:solidFill>
                  <a:schemeClr val="bg1"/>
                </a:solidFill>
                <a:latin typeface="Times New Roman" pitchFamily="18" charset="0"/>
                <a:cs typeface="Times New Roman" pitchFamily="18" charset="0"/>
              </a:rPr>
              <a:t>Общение со сверстниками и взрослыми . Наблюдается повышенная потребность в признании и уважении со стороны ровесников.</a:t>
            </a:r>
          </a:p>
          <a:p>
            <a:pPr>
              <a:buFont typeface="Arial" pitchFamily="34" charset="0"/>
              <a:buChar char="•"/>
            </a:pPr>
            <a:r>
              <a:rPr lang="ru-RU" sz="2000" b="1" i="1" dirty="0" smtClean="0">
                <a:solidFill>
                  <a:schemeClr val="bg1"/>
                </a:solidFill>
                <a:latin typeface="Times New Roman" pitchFamily="18" charset="0"/>
                <a:cs typeface="Times New Roman" pitchFamily="18" charset="0"/>
              </a:rPr>
              <a:t> Появляются первые друзья. В группе детей начинают возникать конкуренция и первые лидеры. Взаимодействие со взрослыми, напротив, выходит за рамки конкретной ситуации и становится более отвлеченным. </a:t>
            </a:r>
          </a:p>
          <a:p>
            <a:pPr>
              <a:buFont typeface="Arial" pitchFamily="34" charset="0"/>
              <a:buChar char="•"/>
            </a:pPr>
            <a:r>
              <a:rPr lang="ru-RU" sz="2000" b="1" i="1" dirty="0" smtClean="0">
                <a:solidFill>
                  <a:schemeClr val="bg1"/>
                </a:solidFill>
                <a:latin typeface="Times New Roman" pitchFamily="18" charset="0"/>
                <a:cs typeface="Times New Roman" pitchFamily="18" charset="0"/>
              </a:rPr>
              <a:t>Ребенок расценивает родителей как неисчерпаемый и авторитетный источник новых сведений, поэтому задает им множество разнообразных вопросов. Именно в этот период дошкольники испытывают особенную потребность в поощрении и обижаются на замечания и на то, если их старания остаются незамеченными.</a:t>
            </a:r>
          </a:p>
          <a:p>
            <a:pPr>
              <a:buFont typeface="Arial" pitchFamily="34" charset="0"/>
              <a:buChar char="•"/>
            </a:pPr>
            <a:r>
              <a:rPr lang="ru-RU" sz="2000" b="1" i="1" dirty="0" smtClean="0">
                <a:solidFill>
                  <a:schemeClr val="bg1"/>
                </a:solidFill>
                <a:latin typeface="Times New Roman" pitchFamily="18" charset="0"/>
                <a:cs typeface="Times New Roman" pitchFamily="18" charset="0"/>
              </a:rPr>
              <a:t> Порой взрослые члены семьи не замечают эти возрастные особенности детей 4–5 лет.</a:t>
            </a:r>
            <a:endParaRPr lang="ru-RU" sz="2000" b="1" i="1"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969623495"/>
      </p:ext>
    </p:extLst>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647</TotalTime>
  <Words>467</Words>
  <Application>Microsoft Office PowerPoint</Application>
  <PresentationFormat>Произвольный</PresentationFormat>
  <Paragraphs>144</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Сектор</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Муниципальное бюджетное дошкольное образовательное учреждение «Детский сад комбинированного вида№68» Энгельсского муниципального района Саратовской области </dc:title>
  <dc:creator>Ирина</dc:creator>
  <cp:lastModifiedBy>Заведующая</cp:lastModifiedBy>
  <cp:revision>67</cp:revision>
  <dcterms:created xsi:type="dcterms:W3CDTF">2015-10-18T12:03:01Z</dcterms:created>
  <dcterms:modified xsi:type="dcterms:W3CDTF">2017-10-19T08:44:02Z</dcterms:modified>
</cp:coreProperties>
</file>