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media/image16.jpg" ContentType="image/gif"/>
  <Override PartName="/ppt/media/image27.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98" r:id="rId3"/>
    <p:sldId id="295" r:id="rId4"/>
    <p:sldId id="299" r:id="rId5"/>
    <p:sldId id="301" r:id="rId6"/>
    <p:sldId id="258" r:id="rId7"/>
    <p:sldId id="257" r:id="rId8"/>
    <p:sldId id="297" r:id="rId9"/>
    <p:sldId id="302" r:id="rId10"/>
    <p:sldId id="296" r:id="rId11"/>
    <p:sldId id="280" r:id="rId12"/>
    <p:sldId id="260" r:id="rId13"/>
    <p:sldId id="268" r:id="rId14"/>
    <p:sldId id="261" r:id="rId15"/>
    <p:sldId id="265" r:id="rId16"/>
    <p:sldId id="262" r:id="rId17"/>
    <p:sldId id="269" r:id="rId18"/>
    <p:sldId id="266" r:id="rId19"/>
    <p:sldId id="267" r:id="rId20"/>
    <p:sldId id="270" r:id="rId21"/>
    <p:sldId id="309" r:id="rId22"/>
    <p:sldId id="271" r:id="rId23"/>
    <p:sldId id="272" r:id="rId24"/>
    <p:sldId id="273" r:id="rId25"/>
    <p:sldId id="276" r:id="rId26"/>
    <p:sldId id="306" r:id="rId27"/>
    <p:sldId id="308" r:id="rId28"/>
    <p:sldId id="288" r:id="rId29"/>
    <p:sldId id="289" r:id="rId30"/>
    <p:sldId id="292" r:id="rId31"/>
    <p:sldId id="293" r:id="rId32"/>
    <p:sldId id="294" r:id="rId33"/>
    <p:sldId id="282" r:id="rId34"/>
    <p:sldId id="283" r:id="rId35"/>
    <p:sldId id="305" r:id="rId36"/>
    <p:sldId id="286" r:id="rId37"/>
    <p:sldId id="277" r:id="rId38"/>
    <p:sldId id="281" r:id="rId39"/>
    <p:sldId id="287" r:id="rId40"/>
    <p:sldId id="290" r:id="rId41"/>
    <p:sldId id="291" r:id="rId42"/>
    <p:sldId id="284" r:id="rId43"/>
    <p:sldId id="285" r:id="rId44"/>
    <p:sldId id="303" r:id="rId45"/>
    <p:sldId id="304" r:id="rId46"/>
    <p:sldId id="310" r:id="rId4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6" d="100"/>
          <a:sy n="86" d="100"/>
        </p:scale>
        <p:origin x="9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ru-RU" smtClean="0"/>
              <a:t>Образец заголовка</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12/11/2017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12/11/2017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ru-RU" smtClean="0"/>
              <a:t>Образец заголовка</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12/11/2017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ru-RU" smtClean="0"/>
              <a:t>Образец заголовка</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smtClean="0"/>
              <a:t>Образец текста</a:t>
            </a:r>
          </a:p>
        </p:txBody>
      </p:sp>
      <p:sp>
        <p:nvSpPr>
          <p:cNvPr id="5" name="Date Placeholder 4"/>
          <p:cNvSpPr>
            <a:spLocks noGrp="1"/>
          </p:cNvSpPr>
          <p:nvPr>
            <p:ph type="dt" sz="half" idx="10"/>
          </p:nvPr>
        </p:nvSpPr>
        <p:spPr/>
        <p:txBody>
          <a:bodyPr/>
          <a:lstStyle/>
          <a:p>
            <a:fld id="{B61BEF0D-F0BB-DE4B-95CE-6DB70DBA9567}" type="datetimeFigureOut">
              <a:rPr lang="en-US" dirty="0"/>
              <a:pPr/>
              <a:t>12/11/2017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ru-RU" smtClean="0"/>
              <a:t>Образец заголовка</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smtClean="0"/>
              <a:t>Образец текста</a:t>
            </a:r>
          </a:p>
        </p:txBody>
      </p:sp>
      <p:sp>
        <p:nvSpPr>
          <p:cNvPr id="5" name="Date Placeholder 4"/>
          <p:cNvSpPr>
            <a:spLocks noGrp="1"/>
          </p:cNvSpPr>
          <p:nvPr>
            <p:ph type="dt" sz="half" idx="10"/>
          </p:nvPr>
        </p:nvSpPr>
        <p:spPr/>
        <p:txBody>
          <a:bodyPr/>
          <a:lstStyle/>
          <a:p>
            <a:fld id="{B61BEF0D-F0BB-DE4B-95CE-6DB70DBA9567}" type="datetimeFigureOut">
              <a:rPr lang="en-US" dirty="0"/>
              <a:pPr/>
              <a:t>12/11/2017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ru-RU" smtClean="0"/>
              <a:t>Образец заголовка</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smtClean="0"/>
              <a:t>Образец текста</a:t>
            </a:r>
          </a:p>
        </p:txBody>
      </p:sp>
      <p:sp>
        <p:nvSpPr>
          <p:cNvPr id="5" name="Date Placeholder 4"/>
          <p:cNvSpPr>
            <a:spLocks noGrp="1"/>
          </p:cNvSpPr>
          <p:nvPr>
            <p:ph type="dt" sz="half" idx="10"/>
          </p:nvPr>
        </p:nvSpPr>
        <p:spPr/>
        <p:txBody>
          <a:bodyPr/>
          <a:lstStyle/>
          <a:p>
            <a:fld id="{B61BEF0D-F0BB-DE4B-95CE-6DB70DBA9567}" type="datetimeFigureOut">
              <a:rPr lang="en-US" dirty="0"/>
              <a:pPr/>
              <a:t>12/11/2017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12/11/2017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12/11/2017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ru-RU" smtClean="0"/>
              <a:t>Образец заголовка</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12/11/2017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12/11/2017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12/11/2017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12/11/2017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12/11/2017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12/11/2017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ru-RU" smtClean="0"/>
              <a:t>Образец заголовка</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61BEF0D-F0BB-DE4B-95CE-6DB70DBA9567}" type="datetimeFigureOut">
              <a:rPr lang="en-US" dirty="0"/>
              <a:pPr/>
              <a:t>12/11/2017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61BEF0D-F0BB-DE4B-95CE-6DB70DBA9567}" type="datetimeFigureOut">
              <a:rPr lang="en-US" dirty="0"/>
              <a:pPr/>
              <a:t>12/11/2017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4"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12/11/2017</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9.gif"/></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9.png"/><Relationship Id="rId4" Type="http://schemas.openxmlformats.org/officeDocument/2006/relationships/image" Target="../media/image38.gif"/></Relationships>
</file>

<file path=ppt/slides/_rels/slide5.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806767" y="683047"/>
            <a:ext cx="9697846" cy="2159306"/>
          </a:xfrm>
        </p:spPr>
        <p:txBody>
          <a:bodyPr>
            <a:normAutofit/>
          </a:bodyPr>
          <a:lstStyle/>
          <a:p>
            <a:r>
              <a:rPr lang="ru-RU" sz="4000" b="1" dirty="0" smtClean="0">
                <a:latin typeface="Tahoma" panose="020B0604030504040204" pitchFamily="34" charset="0"/>
                <a:ea typeface="Tahoma" panose="020B0604030504040204" pitchFamily="34" charset="0"/>
                <a:cs typeface="Tahoma" panose="020B0604030504040204" pitchFamily="34" charset="0"/>
              </a:rPr>
              <a:t>                 </a:t>
            </a:r>
            <a:r>
              <a:rPr lang="ru-RU" sz="4000" b="1" i="1" dirty="0" smtClean="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Мастер – класс </a:t>
            </a:r>
            <a:br>
              <a:rPr lang="ru-RU" sz="4000" b="1" i="1" dirty="0" smtClean="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br>
            <a:r>
              <a:rPr lang="ru-RU" sz="4000" b="1" i="1" dirty="0" smtClean="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«Участие младших воспитателей в образовательной деятельности»</a:t>
            </a:r>
            <a:endParaRPr lang="ru-RU" sz="4000" b="1" i="1"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4" name="Рисунок 3" descr="Изображение"/>
          <p:cNvPicPr/>
          <p:nvPr/>
        </p:nvPicPr>
        <p:blipFill>
          <a:blip r:embed="rId2"/>
          <a:srcRect/>
          <a:stretch>
            <a:fillRect/>
          </a:stretch>
        </p:blipFill>
        <p:spPr bwMode="auto">
          <a:xfrm>
            <a:off x="3117774" y="2842353"/>
            <a:ext cx="5860973" cy="3922004"/>
          </a:xfrm>
          <a:prstGeom prst="rect">
            <a:avLst/>
          </a:prstGeom>
          <a:noFill/>
          <a:ln w="9525">
            <a:noFill/>
            <a:miter lim="800000"/>
            <a:headEnd/>
            <a:tailEnd/>
          </a:ln>
        </p:spPr>
      </p:pic>
      <p:sp>
        <p:nvSpPr>
          <p:cNvPr id="3" name="TextBox 2"/>
          <p:cNvSpPr txBox="1"/>
          <p:nvPr/>
        </p:nvSpPr>
        <p:spPr>
          <a:xfrm flipH="1">
            <a:off x="9199083" y="5618603"/>
            <a:ext cx="2809301" cy="738664"/>
          </a:xfrm>
          <a:prstGeom prst="rect">
            <a:avLst/>
          </a:prstGeom>
          <a:noFill/>
        </p:spPr>
        <p:txBody>
          <a:bodyPr wrap="square" rtlCol="0">
            <a:spAutoFit/>
          </a:bodyPr>
          <a:lstStyle/>
          <a:p>
            <a:r>
              <a:rPr lang="ru-RU" sz="1400" b="1" i="1" dirty="0" smtClean="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Подготовили педагоги</a:t>
            </a:r>
          </a:p>
          <a:p>
            <a:r>
              <a:rPr lang="ru-RU" sz="1400" b="1" i="1" dirty="0" smtClean="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Емельянова И.Г.</a:t>
            </a:r>
          </a:p>
          <a:p>
            <a:r>
              <a:rPr lang="ru-RU" sz="1400" b="1" i="1" dirty="0" smtClean="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Малышева Ю.В.</a:t>
            </a:r>
            <a:endParaRPr lang="ru-RU" sz="1400" b="1" i="1"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5543579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i="1" dirty="0" smtClean="0"/>
              <a:t>         </a:t>
            </a:r>
            <a:endParaRPr lang="ru-RU" dirty="0">
              <a:latin typeface="Tahoma" panose="020B0604030504040204" pitchFamily="34" charset="0"/>
              <a:ea typeface="Tahoma" panose="020B0604030504040204" pitchFamily="34" charset="0"/>
              <a:cs typeface="Tahoma" panose="020B0604030504040204" pitchFamily="34" charset="0"/>
            </a:endParaRPr>
          </a:p>
        </p:txBody>
      </p:sp>
      <p:sp>
        <p:nvSpPr>
          <p:cNvPr id="3" name="Объект 2"/>
          <p:cNvSpPr>
            <a:spLocks noGrp="1"/>
          </p:cNvSpPr>
          <p:nvPr>
            <p:ph idx="1"/>
          </p:nvPr>
        </p:nvSpPr>
        <p:spPr>
          <a:xfrm>
            <a:off x="1718631" y="517793"/>
            <a:ext cx="9785981" cy="6340207"/>
          </a:xfrm>
        </p:spPr>
        <p:txBody>
          <a:bodyPr>
            <a:normAutofit/>
          </a:bodyPr>
          <a:lstStyle/>
          <a:p>
            <a:pPr marL="0" indent="0">
              <a:buNone/>
            </a:pPr>
            <a:endParaRPr lang="ru-RU" b="1" i="1" dirty="0" smtClean="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endParaRPr>
          </a:p>
          <a:p>
            <a:pPr marL="0" indent="0">
              <a:buNone/>
            </a:pPr>
            <a:r>
              <a:rPr lang="ru-RU" b="1" i="1" dirty="0" smtClean="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Игра</a:t>
            </a:r>
            <a:r>
              <a:rPr lang="ru-RU" b="1" i="1"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 предложенная взрослым, должна быть интересной и развлекательной для малыша. </a:t>
            </a:r>
          </a:p>
          <a:p>
            <a:pPr marL="0" indent="0">
              <a:buNone/>
            </a:pPr>
            <a:endParaRPr lang="ru-RU" b="1" i="1"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5" name="Прямоугольник 4"/>
          <p:cNvSpPr/>
          <p:nvPr/>
        </p:nvSpPr>
        <p:spPr>
          <a:xfrm>
            <a:off x="1839818" y="2551837"/>
            <a:ext cx="5111826" cy="3416320"/>
          </a:xfrm>
          <a:prstGeom prst="rect">
            <a:avLst/>
          </a:prstGeom>
        </p:spPr>
        <p:txBody>
          <a:bodyPr wrap="square">
            <a:spAutoFit/>
          </a:bodyPr>
          <a:lstStyle/>
          <a:p>
            <a:r>
              <a:rPr lang="ru-RU" b="1" dirty="0">
                <a:latin typeface="Tahoma" panose="020B0604030504040204" pitchFamily="34" charset="0"/>
                <a:ea typeface="Tahoma" panose="020B0604030504040204" pitchFamily="34" charset="0"/>
                <a:cs typeface="Tahoma" panose="020B0604030504040204" pitchFamily="34" charset="0"/>
              </a:rPr>
              <a:t> Игры классифицируются на несколько видов: </a:t>
            </a:r>
            <a:endParaRPr lang="ru-RU" b="1" dirty="0" smtClean="0">
              <a:latin typeface="Tahoma" panose="020B0604030504040204" pitchFamily="34" charset="0"/>
              <a:ea typeface="Tahoma" panose="020B0604030504040204" pitchFamily="34" charset="0"/>
              <a:cs typeface="Tahoma" panose="020B0604030504040204" pitchFamily="34" charset="0"/>
            </a:endParaRPr>
          </a:p>
          <a:p>
            <a:endParaRPr lang="ru-RU" b="1" dirty="0">
              <a:latin typeface="Tahoma" panose="020B0604030504040204" pitchFamily="34" charset="0"/>
              <a:ea typeface="Tahoma" panose="020B0604030504040204" pitchFamily="34" charset="0"/>
              <a:cs typeface="Tahoma" panose="020B0604030504040204" pitchFamily="34" charset="0"/>
            </a:endParaRPr>
          </a:p>
          <a:p>
            <a:r>
              <a:rPr lang="ru-RU" b="1" dirty="0" smtClean="0">
                <a:latin typeface="Tahoma" panose="020B0604030504040204" pitchFamily="34" charset="0"/>
                <a:ea typeface="Tahoma" panose="020B0604030504040204" pitchFamily="34" charset="0"/>
                <a:cs typeface="Tahoma" panose="020B0604030504040204" pitchFamily="34" charset="0"/>
              </a:rPr>
              <a:t>Сюжетные</a:t>
            </a:r>
          </a:p>
          <a:p>
            <a:r>
              <a:rPr lang="ru-RU" b="1" dirty="0" smtClean="0">
                <a:latin typeface="Tahoma" panose="020B0604030504040204" pitchFamily="34" charset="0"/>
                <a:ea typeface="Tahoma" panose="020B0604030504040204" pitchFamily="34" charset="0"/>
                <a:cs typeface="Tahoma" panose="020B0604030504040204" pitchFamily="34" charset="0"/>
              </a:rPr>
              <a:t> </a:t>
            </a:r>
            <a:endParaRPr lang="ru-RU" b="1" dirty="0">
              <a:latin typeface="Tahoma" panose="020B0604030504040204" pitchFamily="34" charset="0"/>
              <a:ea typeface="Tahoma" panose="020B0604030504040204" pitchFamily="34" charset="0"/>
              <a:cs typeface="Tahoma" panose="020B0604030504040204" pitchFamily="34" charset="0"/>
            </a:endParaRPr>
          </a:p>
          <a:p>
            <a:r>
              <a:rPr lang="ru-RU" b="1" dirty="0">
                <a:latin typeface="Tahoma" panose="020B0604030504040204" pitchFamily="34" charset="0"/>
                <a:ea typeface="Tahoma" panose="020B0604030504040204" pitchFamily="34" charset="0"/>
                <a:cs typeface="Tahoma" panose="020B0604030504040204" pitchFamily="34" charset="0"/>
              </a:rPr>
              <a:t>Театрализованные </a:t>
            </a:r>
            <a:endParaRPr lang="ru-RU" b="1" dirty="0" smtClean="0">
              <a:latin typeface="Tahoma" panose="020B0604030504040204" pitchFamily="34" charset="0"/>
              <a:ea typeface="Tahoma" panose="020B0604030504040204" pitchFamily="34" charset="0"/>
              <a:cs typeface="Tahoma" panose="020B0604030504040204" pitchFamily="34" charset="0"/>
            </a:endParaRPr>
          </a:p>
          <a:p>
            <a:endParaRPr lang="ru-RU" b="1" dirty="0">
              <a:latin typeface="Tahoma" panose="020B0604030504040204" pitchFamily="34" charset="0"/>
              <a:ea typeface="Tahoma" panose="020B0604030504040204" pitchFamily="34" charset="0"/>
              <a:cs typeface="Tahoma" panose="020B0604030504040204" pitchFamily="34" charset="0"/>
            </a:endParaRPr>
          </a:p>
          <a:p>
            <a:r>
              <a:rPr lang="ru-RU" b="1" dirty="0">
                <a:latin typeface="Tahoma" panose="020B0604030504040204" pitchFamily="34" charset="0"/>
                <a:ea typeface="Tahoma" panose="020B0604030504040204" pitchFamily="34" charset="0"/>
                <a:cs typeface="Tahoma" panose="020B0604030504040204" pitchFamily="34" charset="0"/>
              </a:rPr>
              <a:t>Конструктивные </a:t>
            </a:r>
            <a:endParaRPr lang="ru-RU" b="1" dirty="0" smtClean="0">
              <a:latin typeface="Tahoma" panose="020B0604030504040204" pitchFamily="34" charset="0"/>
              <a:ea typeface="Tahoma" panose="020B0604030504040204" pitchFamily="34" charset="0"/>
              <a:cs typeface="Tahoma" panose="020B0604030504040204" pitchFamily="34" charset="0"/>
            </a:endParaRPr>
          </a:p>
          <a:p>
            <a:endParaRPr lang="ru-RU" b="1" dirty="0">
              <a:latin typeface="Tahoma" panose="020B0604030504040204" pitchFamily="34" charset="0"/>
              <a:ea typeface="Tahoma" panose="020B0604030504040204" pitchFamily="34" charset="0"/>
              <a:cs typeface="Tahoma" panose="020B0604030504040204" pitchFamily="34" charset="0"/>
            </a:endParaRPr>
          </a:p>
          <a:p>
            <a:r>
              <a:rPr lang="ru-RU" b="1" dirty="0">
                <a:latin typeface="Tahoma" panose="020B0604030504040204" pitchFamily="34" charset="0"/>
                <a:ea typeface="Tahoma" panose="020B0604030504040204" pitchFamily="34" charset="0"/>
                <a:cs typeface="Tahoma" panose="020B0604030504040204" pitchFamily="34" charset="0"/>
              </a:rPr>
              <a:t>Дидактические </a:t>
            </a:r>
            <a:endParaRPr lang="ru-RU" b="1" dirty="0" smtClean="0">
              <a:latin typeface="Tahoma" panose="020B0604030504040204" pitchFamily="34" charset="0"/>
              <a:ea typeface="Tahoma" panose="020B0604030504040204" pitchFamily="34" charset="0"/>
              <a:cs typeface="Tahoma" panose="020B0604030504040204" pitchFamily="34" charset="0"/>
            </a:endParaRPr>
          </a:p>
          <a:p>
            <a:endParaRPr lang="ru-RU" b="1" dirty="0">
              <a:latin typeface="Tahoma" panose="020B0604030504040204" pitchFamily="34" charset="0"/>
              <a:ea typeface="Tahoma" panose="020B0604030504040204" pitchFamily="34" charset="0"/>
              <a:cs typeface="Tahoma" panose="020B0604030504040204" pitchFamily="34" charset="0"/>
            </a:endParaRPr>
          </a:p>
          <a:p>
            <a:r>
              <a:rPr lang="ru-RU" b="1" dirty="0">
                <a:latin typeface="Tahoma" panose="020B0604030504040204" pitchFamily="34" charset="0"/>
                <a:ea typeface="Tahoma" panose="020B0604030504040204" pitchFamily="34" charset="0"/>
                <a:cs typeface="Tahoma" panose="020B0604030504040204" pitchFamily="34" charset="0"/>
              </a:rPr>
              <a:t>Подвижные </a:t>
            </a:r>
            <a:endParaRPr lang="ru-RU" dirty="0"/>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6052" y="2699133"/>
            <a:ext cx="5059747" cy="4158867"/>
          </a:xfrm>
          <a:prstGeom prst="rect">
            <a:avLst/>
          </a:prstGeom>
        </p:spPr>
      </p:pic>
    </p:spTree>
    <p:extLst>
      <p:ext uri="{BB962C8B-B14F-4D97-AF65-F5344CB8AC3E}">
        <p14:creationId xmlns:p14="http://schemas.microsoft.com/office/powerpoint/2010/main" val="2152152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1000"/>
                                        <p:tgtEl>
                                          <p:spTgt spid="5">
                                            <p:txEl>
                                              <p:pRg st="0" end="0"/>
                                            </p:txEl>
                                          </p:spTgt>
                                        </p:tgtEl>
                                      </p:cBhvr>
                                    </p:animEffect>
                                    <p:anim calcmode="lin" valueType="num">
                                      <p:cBhvr>
                                        <p:cTn id="1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4" end="4"/>
                                            </p:txEl>
                                          </p:spTgt>
                                        </p:tgtEl>
                                        <p:attrNameLst>
                                          <p:attrName>style.visibility</p:attrName>
                                        </p:attrNameLst>
                                      </p:cBhvr>
                                      <p:to>
                                        <p:strVal val="visible"/>
                                      </p:to>
                                    </p:set>
                                    <p:animEffect transition="in" filter="fade">
                                      <p:cBhvr>
                                        <p:cTn id="28" dur="1000"/>
                                        <p:tgtEl>
                                          <p:spTgt spid="5">
                                            <p:txEl>
                                              <p:pRg st="4" end="4"/>
                                            </p:txEl>
                                          </p:spTgt>
                                        </p:tgtEl>
                                      </p:cBhvr>
                                    </p:animEffect>
                                    <p:anim calcmode="lin" valueType="num">
                                      <p:cBhvr>
                                        <p:cTn id="29"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6" end="6"/>
                                            </p:txEl>
                                          </p:spTgt>
                                        </p:tgtEl>
                                        <p:attrNameLst>
                                          <p:attrName>style.visibility</p:attrName>
                                        </p:attrNameLst>
                                      </p:cBhvr>
                                      <p:to>
                                        <p:strVal val="visible"/>
                                      </p:to>
                                    </p:set>
                                    <p:animEffect transition="in" filter="fade">
                                      <p:cBhvr>
                                        <p:cTn id="35" dur="1000"/>
                                        <p:tgtEl>
                                          <p:spTgt spid="5">
                                            <p:txEl>
                                              <p:pRg st="6" end="6"/>
                                            </p:txEl>
                                          </p:spTgt>
                                        </p:tgtEl>
                                      </p:cBhvr>
                                    </p:animEffect>
                                    <p:anim calcmode="lin" valueType="num">
                                      <p:cBhvr>
                                        <p:cTn id="36"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8" end="8"/>
                                            </p:txEl>
                                          </p:spTgt>
                                        </p:tgtEl>
                                        <p:attrNameLst>
                                          <p:attrName>style.visibility</p:attrName>
                                        </p:attrNameLst>
                                      </p:cBhvr>
                                      <p:to>
                                        <p:strVal val="visible"/>
                                      </p:to>
                                    </p:set>
                                    <p:animEffect transition="in" filter="fade">
                                      <p:cBhvr>
                                        <p:cTn id="42" dur="1000"/>
                                        <p:tgtEl>
                                          <p:spTgt spid="5">
                                            <p:txEl>
                                              <p:pRg st="8" end="8"/>
                                            </p:txEl>
                                          </p:spTgt>
                                        </p:tgtEl>
                                      </p:cBhvr>
                                    </p:animEffect>
                                    <p:anim calcmode="lin" valueType="num">
                                      <p:cBhvr>
                                        <p:cTn id="43" dur="1000" fill="hold"/>
                                        <p:tgtEl>
                                          <p:spTgt spid="5">
                                            <p:txEl>
                                              <p:pRg st="8" end="8"/>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5">
                                            <p:txEl>
                                              <p:pRg st="10" end="10"/>
                                            </p:txEl>
                                          </p:spTgt>
                                        </p:tgtEl>
                                        <p:attrNameLst>
                                          <p:attrName>style.visibility</p:attrName>
                                        </p:attrNameLst>
                                      </p:cBhvr>
                                      <p:to>
                                        <p:strVal val="visible"/>
                                      </p:to>
                                    </p:set>
                                    <p:animEffect transition="in" filter="fade">
                                      <p:cBhvr>
                                        <p:cTn id="49" dur="1000"/>
                                        <p:tgtEl>
                                          <p:spTgt spid="5">
                                            <p:txEl>
                                              <p:pRg st="10" end="10"/>
                                            </p:txEl>
                                          </p:spTgt>
                                        </p:tgtEl>
                                      </p:cBhvr>
                                    </p:animEffect>
                                    <p:anim calcmode="lin" valueType="num">
                                      <p:cBhvr>
                                        <p:cTn id="50" dur="1000" fill="hold"/>
                                        <p:tgtEl>
                                          <p:spTgt spid="5">
                                            <p:txEl>
                                              <p:pRg st="10" end="10"/>
                                            </p:txEl>
                                          </p:spTgt>
                                        </p:tgtEl>
                                        <p:attrNameLst>
                                          <p:attrName>ppt_x</p:attrName>
                                        </p:attrNameLst>
                                      </p:cBhvr>
                                      <p:tavLst>
                                        <p:tav tm="0">
                                          <p:val>
                                            <p:strVal val="#ppt_x"/>
                                          </p:val>
                                        </p:tav>
                                        <p:tav tm="100000">
                                          <p:val>
                                            <p:strVal val="#ppt_x"/>
                                          </p:val>
                                        </p:tav>
                                      </p:tavLst>
                                    </p:anim>
                                    <p:anim calcmode="lin" valueType="num">
                                      <p:cBhvr>
                                        <p:cTn id="51" dur="1000" fill="hold"/>
                                        <p:tgtEl>
                                          <p:spTgt spid="5">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016088" y="1311007"/>
            <a:ext cx="9492238" cy="4371615"/>
          </a:xfrm>
        </p:spPr>
        <p:txBody>
          <a:bodyPr/>
          <a:lstStyle/>
          <a:p>
            <a:r>
              <a:rPr lang="ru-RU" b="1" dirty="0">
                <a:latin typeface="Tahoma" panose="020B0604030504040204" pitchFamily="34" charset="0"/>
                <a:ea typeface="Tahoma" panose="020B0604030504040204" pitchFamily="34" charset="0"/>
                <a:cs typeface="Tahoma" panose="020B0604030504040204" pitchFamily="34" charset="0"/>
              </a:rPr>
              <a:t>Привитие культурно-гигиенических навыков и навыков самообслуживания у детей </a:t>
            </a:r>
            <a:r>
              <a:rPr lang="ru-RU" b="1" dirty="0" smtClean="0">
                <a:latin typeface="Tahoma" panose="020B0604030504040204" pitchFamily="34" charset="0"/>
                <a:ea typeface="Tahoma" panose="020B0604030504040204" pitchFamily="34" charset="0"/>
                <a:cs typeface="Tahoma" panose="020B0604030504040204" pitchFamily="34" charset="0"/>
              </a:rPr>
              <a:t> </a:t>
            </a:r>
            <a:r>
              <a:rPr lang="ru-RU" b="1" dirty="0">
                <a:latin typeface="Tahoma" panose="020B0604030504040204" pitchFamily="34" charset="0"/>
                <a:ea typeface="Tahoma" panose="020B0604030504040204" pitchFamily="34" charset="0"/>
                <a:cs typeface="Tahoma" panose="020B0604030504040204" pitchFamily="34" charset="0"/>
              </a:rPr>
              <a:t>является одной из важных задач воспитания. С первых дней жизни ребенка при формировании культурно-гигиенических навыков идет не простое усвоение правил, норм поведения, а чрезвычайно важный процесс социализации, очеловечивания ребенка, "вхождения" его в мир взрослых.</a:t>
            </a:r>
          </a:p>
          <a:p>
            <a:endParaRPr lang="ru-RU"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5921" y="3944038"/>
            <a:ext cx="10228797" cy="2433585"/>
          </a:xfrm>
          <a:prstGeom prst="rect">
            <a:avLst/>
          </a:prstGeom>
        </p:spPr>
      </p:pic>
    </p:spTree>
    <p:extLst>
      <p:ext uri="{BB962C8B-B14F-4D97-AF65-F5344CB8AC3E}">
        <p14:creationId xmlns:p14="http://schemas.microsoft.com/office/powerpoint/2010/main" val="7439566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74255" y="624110"/>
            <a:ext cx="9830358" cy="766808"/>
          </a:xfrm>
        </p:spPr>
        <p:txBody>
          <a:bodyPr>
            <a:noAutofit/>
          </a:bodyPr>
          <a:lstStyle/>
          <a:p>
            <a:r>
              <a:rPr lang="ru-RU" sz="2400" b="1" dirty="0">
                <a:latin typeface="Tahoma" panose="020B0604030504040204" pitchFamily="34" charset="0"/>
                <a:ea typeface="Tahoma" panose="020B0604030504040204" pitchFamily="34" charset="0"/>
                <a:cs typeface="Tahoma" panose="020B0604030504040204" pitchFamily="34" charset="0"/>
              </a:rPr>
              <a:t>Задачи формирования </a:t>
            </a:r>
            <a:r>
              <a:rPr lang="ru-RU" sz="2400" b="1" dirty="0" smtClean="0">
                <a:latin typeface="Tahoma" panose="020B0604030504040204" pitchFamily="34" charset="0"/>
                <a:ea typeface="Tahoma" panose="020B0604030504040204" pitchFamily="34" charset="0"/>
                <a:cs typeface="Tahoma" panose="020B0604030504040204" pitchFamily="34" charset="0"/>
              </a:rPr>
              <a:t>культурно-гигиенических навыков</a:t>
            </a:r>
            <a:br>
              <a:rPr lang="ru-RU" sz="2400" b="1" dirty="0" smtClean="0">
                <a:latin typeface="Tahoma" panose="020B0604030504040204" pitchFamily="34" charset="0"/>
                <a:ea typeface="Tahoma" panose="020B0604030504040204" pitchFamily="34" charset="0"/>
                <a:cs typeface="Tahoma" panose="020B0604030504040204" pitchFamily="34" charset="0"/>
              </a:rPr>
            </a:br>
            <a:r>
              <a:rPr lang="ru-RU" sz="2400" b="1" dirty="0">
                <a:latin typeface="Tahoma" panose="020B0604030504040204" pitchFamily="34" charset="0"/>
                <a:ea typeface="Tahoma" panose="020B0604030504040204" pitchFamily="34" charset="0"/>
                <a:cs typeface="Tahoma" panose="020B0604030504040204" pitchFamily="34" charset="0"/>
              </a:rPr>
              <a:t>при приеме пищи:</a:t>
            </a:r>
            <a:br>
              <a:rPr lang="ru-RU" sz="2400" b="1" dirty="0">
                <a:latin typeface="Tahoma" panose="020B0604030504040204" pitchFamily="34" charset="0"/>
                <a:ea typeface="Tahoma" panose="020B0604030504040204" pitchFamily="34" charset="0"/>
                <a:cs typeface="Tahoma" panose="020B0604030504040204" pitchFamily="34" charset="0"/>
              </a:rPr>
            </a:br>
            <a:r>
              <a:rPr lang="ru-RU" sz="2400" b="1" dirty="0">
                <a:latin typeface="Tahoma" panose="020B0604030504040204" pitchFamily="34" charset="0"/>
                <a:ea typeface="Tahoma" panose="020B0604030504040204" pitchFamily="34" charset="0"/>
                <a:cs typeface="Tahoma" panose="020B0604030504040204" pitchFamily="34" charset="0"/>
              </a:rPr>
              <a:t/>
            </a:r>
            <a:br>
              <a:rPr lang="ru-RU" sz="2400" b="1" dirty="0">
                <a:latin typeface="Tahoma" panose="020B0604030504040204" pitchFamily="34" charset="0"/>
                <a:ea typeface="Tahoma" panose="020B0604030504040204" pitchFamily="34" charset="0"/>
                <a:cs typeface="Tahoma" panose="020B0604030504040204" pitchFamily="34" charset="0"/>
              </a:rPr>
            </a:br>
            <a:endParaRPr lang="ru-RU" sz="2400" b="1" dirty="0">
              <a:latin typeface="Tahoma" panose="020B0604030504040204" pitchFamily="34" charset="0"/>
              <a:ea typeface="Tahoma" panose="020B0604030504040204" pitchFamily="34" charset="0"/>
              <a:cs typeface="Tahoma" panose="020B0604030504040204" pitchFamily="34" charset="0"/>
            </a:endParaRPr>
          </a:p>
        </p:txBody>
      </p:sp>
      <p:sp>
        <p:nvSpPr>
          <p:cNvPr id="3" name="Объект 2"/>
          <p:cNvSpPr>
            <a:spLocks noGrp="1"/>
          </p:cNvSpPr>
          <p:nvPr>
            <p:ph idx="1"/>
          </p:nvPr>
        </p:nvSpPr>
        <p:spPr>
          <a:xfrm>
            <a:off x="695459" y="1596980"/>
            <a:ext cx="8830609" cy="4984124"/>
          </a:xfrm>
        </p:spPr>
        <p:txBody>
          <a:bodyPr>
            <a:normAutofit fontScale="25000" lnSpcReduction="20000"/>
          </a:bodyPr>
          <a:lstStyle/>
          <a:p>
            <a:pPr marL="0" indent="0">
              <a:buNone/>
            </a:pPr>
            <a:r>
              <a:rPr lang="ru-RU" sz="5600" b="1" i="1" dirty="0" smtClean="0">
                <a:solidFill>
                  <a:srgbClr val="FF0000"/>
                </a:solidFill>
              </a:rPr>
              <a:t>                                                           </a:t>
            </a:r>
            <a:r>
              <a:rPr lang="ru-RU" sz="8000" b="1" i="1" dirty="0" smtClean="0">
                <a:solidFill>
                  <a:srgbClr val="FF0000"/>
                </a:solidFill>
                <a:latin typeface="Tahoma" panose="020B0604030504040204" pitchFamily="34" charset="0"/>
                <a:ea typeface="Tahoma" panose="020B0604030504040204" pitchFamily="34" charset="0"/>
                <a:cs typeface="Tahoma" panose="020B0604030504040204" pitchFamily="34" charset="0"/>
              </a:rPr>
              <a:t>1 </a:t>
            </a:r>
            <a:r>
              <a:rPr lang="ru-RU" sz="8000" b="1" i="1" dirty="0">
                <a:solidFill>
                  <a:srgbClr val="FF0000"/>
                </a:solidFill>
                <a:latin typeface="Tahoma" panose="020B0604030504040204" pitchFamily="34" charset="0"/>
                <a:ea typeface="Tahoma" panose="020B0604030504040204" pitchFamily="34" charset="0"/>
                <a:cs typeface="Tahoma" panose="020B0604030504040204" pitchFamily="34" charset="0"/>
              </a:rPr>
              <a:t>младшая группа (2 -3 года</a:t>
            </a:r>
            <a:r>
              <a:rPr lang="ru-RU" sz="8000" b="1" i="1" dirty="0" smtClean="0">
                <a:solidFill>
                  <a:srgbClr val="FF0000"/>
                </a:solidFill>
                <a:latin typeface="Tahoma" panose="020B0604030504040204" pitchFamily="34" charset="0"/>
                <a:ea typeface="Tahoma" panose="020B0604030504040204" pitchFamily="34" charset="0"/>
                <a:cs typeface="Tahoma" panose="020B0604030504040204" pitchFamily="34" charset="0"/>
              </a:rPr>
              <a:t>)</a:t>
            </a:r>
          </a:p>
          <a:p>
            <a:pPr marL="0" indent="0">
              <a:buNone/>
            </a:pPr>
            <a:endParaRPr lang="ru-RU" sz="8000" b="1" i="1"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a:p>
            <a:r>
              <a:rPr lang="ru-RU" sz="9600" b="1" dirty="0">
                <a:latin typeface="Tahoma" panose="020B0604030504040204" pitchFamily="34" charset="0"/>
                <a:ea typeface="Tahoma" panose="020B0604030504040204" pitchFamily="34" charset="0"/>
                <a:cs typeface="Tahoma" panose="020B0604030504040204" pitchFamily="34" charset="0"/>
              </a:rPr>
              <a:t>закрепить умение самостоятельно мыть руки перед едой, насухо вытирать лицо и руки полотенцем, опрятно есть, полоскать рот по напоминанию взрослого;</a:t>
            </a:r>
          </a:p>
          <a:p>
            <a:r>
              <a:rPr lang="ru-RU" sz="9600" b="1" dirty="0" smtClean="0">
                <a:latin typeface="Tahoma" panose="020B0604030504040204" pitchFamily="34" charset="0"/>
                <a:ea typeface="Tahoma" panose="020B0604030504040204" pitchFamily="34" charset="0"/>
                <a:cs typeface="Tahoma" panose="020B0604030504040204" pitchFamily="34" charset="0"/>
              </a:rPr>
              <a:t>сформировать </a:t>
            </a:r>
            <a:r>
              <a:rPr lang="ru-RU" sz="9600" b="1" dirty="0">
                <a:latin typeface="Tahoma" panose="020B0604030504040204" pitchFamily="34" charset="0"/>
                <a:ea typeface="Tahoma" panose="020B0604030504040204" pitchFamily="34" charset="0"/>
                <a:cs typeface="Tahoma" panose="020B0604030504040204" pitchFamily="34" charset="0"/>
              </a:rPr>
              <a:t>умение пользоваться ложкой, приучить самостоятельно </a:t>
            </a:r>
            <a:r>
              <a:rPr lang="ru-RU" sz="9600" b="1" dirty="0" smtClean="0">
                <a:latin typeface="Tahoma" panose="020B0604030504040204" pitchFamily="34" charset="0"/>
                <a:ea typeface="Tahoma" panose="020B0604030504040204" pitchFamily="34" charset="0"/>
                <a:cs typeface="Tahoma" panose="020B0604030504040204" pitchFamily="34" charset="0"/>
              </a:rPr>
              <a:t>есть разнообразную </a:t>
            </a:r>
            <a:r>
              <a:rPr lang="ru-RU" sz="9600" b="1" dirty="0">
                <a:latin typeface="Tahoma" panose="020B0604030504040204" pitchFamily="34" charset="0"/>
                <a:ea typeface="Tahoma" panose="020B0604030504040204" pitchFamily="34" charset="0"/>
                <a:cs typeface="Tahoma" panose="020B0604030504040204" pitchFamily="34" charset="0"/>
              </a:rPr>
              <a:t>пищу, есть с хлебом, пользоваться салфеткой после еды (сначала </a:t>
            </a:r>
            <a:r>
              <a:rPr lang="ru-RU" sz="9600" b="1" dirty="0" smtClean="0">
                <a:latin typeface="Tahoma" panose="020B0604030504040204" pitchFamily="34" charset="0"/>
                <a:ea typeface="Tahoma" panose="020B0604030504040204" pitchFamily="34" charset="0"/>
                <a:cs typeface="Tahoma" panose="020B0604030504040204" pitchFamily="34" charset="0"/>
              </a:rPr>
              <a:t>с помощью </a:t>
            </a:r>
            <a:r>
              <a:rPr lang="ru-RU" sz="9600" b="1" dirty="0">
                <a:latin typeface="Tahoma" panose="020B0604030504040204" pitchFamily="34" charset="0"/>
                <a:ea typeface="Tahoma" panose="020B0604030504040204" pitchFamily="34" charset="0"/>
                <a:cs typeface="Tahoma" panose="020B0604030504040204" pitchFamily="34" charset="0"/>
              </a:rPr>
              <a:t>взрослого, а затем по словесному указанию), выходя из-за стола, </a:t>
            </a:r>
            <a:r>
              <a:rPr lang="ru-RU" sz="9600" b="1" dirty="0" smtClean="0">
                <a:latin typeface="Tahoma" panose="020B0604030504040204" pitchFamily="34" charset="0"/>
                <a:ea typeface="Tahoma" panose="020B0604030504040204" pitchFamily="34" charset="0"/>
                <a:cs typeface="Tahoma" panose="020B0604030504040204" pitchFamily="34" charset="0"/>
              </a:rPr>
              <a:t>задвигать свой </a:t>
            </a:r>
            <a:r>
              <a:rPr lang="ru-RU" sz="9600" b="1" dirty="0">
                <a:latin typeface="Tahoma" panose="020B0604030504040204" pitchFamily="34" charset="0"/>
                <a:ea typeface="Tahoma" panose="020B0604030504040204" pitchFamily="34" charset="0"/>
                <a:cs typeface="Tahoma" panose="020B0604030504040204" pitchFamily="34" charset="0"/>
              </a:rPr>
              <a:t>стул;</a:t>
            </a:r>
          </a:p>
          <a:p>
            <a:r>
              <a:rPr lang="ru-RU" sz="9600" b="1" dirty="0" smtClean="0">
                <a:latin typeface="Tahoma" panose="020B0604030504040204" pitchFamily="34" charset="0"/>
                <a:ea typeface="Tahoma" panose="020B0604030504040204" pitchFamily="34" charset="0"/>
                <a:cs typeface="Tahoma" panose="020B0604030504040204" pitchFamily="34" charset="0"/>
              </a:rPr>
              <a:t>сформировать </a:t>
            </a:r>
            <a:r>
              <a:rPr lang="ru-RU" sz="9600" b="1" dirty="0">
                <a:latin typeface="Tahoma" panose="020B0604030504040204" pitchFamily="34" charset="0"/>
                <a:ea typeface="Tahoma" panose="020B0604030504040204" pitchFamily="34" charset="0"/>
                <a:cs typeface="Tahoma" panose="020B0604030504040204" pitchFamily="34" charset="0"/>
              </a:rPr>
              <a:t>умение выполнять элементарные правила культурного поведения: </a:t>
            </a:r>
            <a:r>
              <a:rPr lang="ru-RU" sz="9600" b="1" dirty="0" smtClean="0">
                <a:latin typeface="Tahoma" panose="020B0604030504040204" pitchFamily="34" charset="0"/>
                <a:ea typeface="Tahoma" panose="020B0604030504040204" pitchFamily="34" charset="0"/>
                <a:cs typeface="Tahoma" panose="020B0604030504040204" pitchFamily="34" charset="0"/>
              </a:rPr>
              <a:t>не выходить </a:t>
            </a:r>
            <a:r>
              <a:rPr lang="ru-RU" sz="9600" b="1" dirty="0">
                <a:latin typeface="Tahoma" panose="020B0604030504040204" pitchFamily="34" charset="0"/>
                <a:ea typeface="Tahoma" panose="020B0604030504040204" pitchFamily="34" charset="0"/>
                <a:cs typeface="Tahoma" panose="020B0604030504040204" pitchFamily="34" charset="0"/>
              </a:rPr>
              <a:t>из-за стола, не закончив еду, говорить «спасибо».</a:t>
            </a:r>
          </a:p>
          <a:p>
            <a:endParaRPr lang="ru-RU" sz="9600"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6068" y="3310593"/>
            <a:ext cx="2438405" cy="3270511"/>
          </a:xfrm>
          <a:prstGeom prst="rect">
            <a:avLst/>
          </a:prstGeom>
        </p:spPr>
      </p:pic>
    </p:spTree>
    <p:extLst>
      <p:ext uri="{BB962C8B-B14F-4D97-AF65-F5344CB8AC3E}">
        <p14:creationId xmlns:p14="http://schemas.microsoft.com/office/powerpoint/2010/main" val="2040845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433590" y="588549"/>
            <a:ext cx="8295700" cy="6021571"/>
          </a:xfrm>
        </p:spPr>
        <p:txBody>
          <a:bodyPr>
            <a:normAutofit/>
          </a:bodyPr>
          <a:lstStyle/>
          <a:p>
            <a:pPr marL="0" indent="0">
              <a:buNone/>
            </a:pPr>
            <a:r>
              <a:rPr lang="ru-RU" sz="2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2 </a:t>
            </a:r>
            <a:r>
              <a:rPr lang="ru-RU" sz="2400" b="1" dirty="0">
                <a:solidFill>
                  <a:srgbClr val="FF0000"/>
                </a:solidFill>
                <a:latin typeface="Tahoma" panose="020B0604030504040204" pitchFamily="34" charset="0"/>
                <a:ea typeface="Tahoma" panose="020B0604030504040204" pitchFamily="34" charset="0"/>
                <a:cs typeface="Tahoma" panose="020B0604030504040204" pitchFamily="34" charset="0"/>
              </a:rPr>
              <a:t>младшая группа (3 -4 года</a:t>
            </a:r>
            <a:r>
              <a:rPr lang="ru-RU" sz="2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a:t>
            </a:r>
          </a:p>
          <a:p>
            <a:pPr marL="0" indent="0">
              <a:buNone/>
            </a:pPr>
            <a:endParaRPr lang="ru-RU" sz="2400" b="1"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a:p>
            <a:r>
              <a:rPr lang="ru-RU" sz="2200" b="1" dirty="0" smtClean="0">
                <a:latin typeface="Tahoma" panose="020B0604030504040204" pitchFamily="34" charset="0"/>
                <a:ea typeface="Tahoma" panose="020B0604030504040204" pitchFamily="34" charset="0"/>
                <a:cs typeface="Tahoma" panose="020B0604030504040204" pitchFamily="34" charset="0"/>
              </a:rPr>
              <a:t>научить </a:t>
            </a:r>
            <a:r>
              <a:rPr lang="ru-RU" sz="2200" b="1" dirty="0">
                <a:latin typeface="Tahoma" panose="020B0604030504040204" pitchFamily="34" charset="0"/>
                <a:ea typeface="Tahoma" panose="020B0604030504040204" pitchFamily="34" charset="0"/>
                <a:cs typeface="Tahoma" panose="020B0604030504040204" pitchFamily="34" charset="0"/>
              </a:rPr>
              <a:t>самостоятельно и аккуратно мыть руки и лицо, </a:t>
            </a:r>
            <a:r>
              <a:rPr lang="ru-RU" sz="2200" b="1" dirty="0" smtClean="0">
                <a:latin typeface="Tahoma" panose="020B0604030504040204" pitchFamily="34" charset="0"/>
                <a:ea typeface="Tahoma" panose="020B0604030504040204" pitchFamily="34" charset="0"/>
                <a:cs typeface="Tahoma" panose="020B0604030504040204" pitchFamily="34" charset="0"/>
              </a:rPr>
              <a:t>пользоваться мылом </a:t>
            </a:r>
            <a:r>
              <a:rPr lang="ru-RU" sz="2200" b="1" dirty="0">
                <a:latin typeface="Tahoma" panose="020B0604030504040204" pitchFamily="34" charset="0"/>
                <a:ea typeface="Tahoma" panose="020B0604030504040204" pitchFamily="34" charset="0"/>
                <a:cs typeface="Tahoma" panose="020B0604030504040204" pitchFamily="34" charset="0"/>
              </a:rPr>
              <a:t>и расческой, насухо вытираться после умывания, </a:t>
            </a:r>
            <a:r>
              <a:rPr lang="ru-RU" sz="2200" b="1" dirty="0" smtClean="0">
                <a:latin typeface="Tahoma" panose="020B0604030504040204" pitchFamily="34" charset="0"/>
                <a:ea typeface="Tahoma" panose="020B0604030504040204" pitchFamily="34" charset="0"/>
                <a:cs typeface="Tahoma" panose="020B0604030504040204" pitchFamily="34" charset="0"/>
              </a:rPr>
              <a:t>вешать полотенце </a:t>
            </a:r>
            <a:r>
              <a:rPr lang="ru-RU" sz="2200" b="1" dirty="0">
                <a:latin typeface="Tahoma" panose="020B0604030504040204" pitchFamily="34" charset="0"/>
                <a:ea typeface="Tahoma" panose="020B0604030504040204" pitchFamily="34" charset="0"/>
                <a:cs typeface="Tahoma" panose="020B0604030504040204" pitchFamily="34" charset="0"/>
              </a:rPr>
              <a:t>на свое место;</a:t>
            </a:r>
          </a:p>
          <a:p>
            <a:r>
              <a:rPr lang="ru-RU" sz="2200" b="1" dirty="0" smtClean="0">
                <a:latin typeface="Tahoma" panose="020B0604030504040204" pitchFamily="34" charset="0"/>
                <a:ea typeface="Tahoma" panose="020B0604030504040204" pitchFamily="34" charset="0"/>
                <a:cs typeface="Tahoma" panose="020B0604030504040204" pitchFamily="34" charset="0"/>
              </a:rPr>
              <a:t>сформировать </a:t>
            </a:r>
            <a:r>
              <a:rPr lang="ru-RU" sz="2200" b="1" dirty="0">
                <a:latin typeface="Tahoma" panose="020B0604030504040204" pitchFamily="34" charset="0"/>
                <a:ea typeface="Tahoma" panose="020B0604030504040204" pitchFamily="34" charset="0"/>
                <a:cs typeface="Tahoma" panose="020B0604030504040204" pitchFamily="34" charset="0"/>
              </a:rPr>
              <a:t>навыки приема пищи: не крошить хлеб, </a:t>
            </a:r>
            <a:r>
              <a:rPr lang="ru-RU" sz="2200" b="1" dirty="0" smtClean="0">
                <a:latin typeface="Tahoma" panose="020B0604030504040204" pitchFamily="34" charset="0"/>
                <a:ea typeface="Tahoma" panose="020B0604030504040204" pitchFamily="34" charset="0"/>
                <a:cs typeface="Tahoma" panose="020B0604030504040204" pitchFamily="34" charset="0"/>
              </a:rPr>
              <a:t>правильно пользоваться </a:t>
            </a:r>
            <a:r>
              <a:rPr lang="ru-RU" sz="2200" b="1" dirty="0">
                <a:latin typeface="Tahoma" panose="020B0604030504040204" pitchFamily="34" charset="0"/>
                <a:ea typeface="Tahoma" panose="020B0604030504040204" pitchFamily="34" charset="0"/>
                <a:cs typeface="Tahoma" panose="020B0604030504040204" pitchFamily="34" charset="0"/>
              </a:rPr>
              <a:t>столовыми приборами (вилкой – со второй половины года</a:t>
            </a:r>
            <a:r>
              <a:rPr lang="ru-RU" sz="2200" b="1" dirty="0" smtClean="0">
                <a:latin typeface="Tahoma" panose="020B0604030504040204" pitchFamily="34" charset="0"/>
                <a:ea typeface="Tahoma" panose="020B0604030504040204" pitchFamily="34" charset="0"/>
                <a:cs typeface="Tahoma" panose="020B0604030504040204" pitchFamily="34" charset="0"/>
              </a:rPr>
              <a:t>),салфеткой</a:t>
            </a:r>
            <a:r>
              <a:rPr lang="ru-RU" sz="2200" b="1" dirty="0">
                <a:latin typeface="Tahoma" panose="020B0604030504040204" pitchFamily="34" charset="0"/>
                <a:ea typeface="Tahoma" panose="020B0604030504040204" pitchFamily="34" charset="0"/>
                <a:cs typeface="Tahoma" panose="020B0604030504040204" pitchFamily="34" charset="0"/>
              </a:rPr>
              <a:t>, полоскать рот после </a:t>
            </a:r>
            <a:r>
              <a:rPr lang="ru-RU" sz="2200" b="1" dirty="0" smtClean="0">
                <a:latin typeface="Tahoma" panose="020B0604030504040204" pitchFamily="34" charset="0"/>
                <a:ea typeface="Tahoma" panose="020B0604030504040204" pitchFamily="34" charset="0"/>
                <a:cs typeface="Tahoma" panose="020B0604030504040204" pitchFamily="34" charset="0"/>
              </a:rPr>
              <a:t>еды</a:t>
            </a:r>
            <a:endParaRPr lang="ru-RU" sz="2200" b="1" dirty="0">
              <a:latin typeface="Tahoma" panose="020B0604030504040204" pitchFamily="34" charset="0"/>
              <a:ea typeface="Tahoma" panose="020B0604030504040204" pitchFamily="34" charset="0"/>
              <a:cs typeface="Tahoma" panose="020B0604030504040204" pitchFamily="34" charset="0"/>
            </a:endParaRPr>
          </a:p>
          <a:p>
            <a:pPr marL="0" indent="0">
              <a:buNone/>
            </a:pPr>
            <a:r>
              <a:rPr lang="ru-RU" sz="2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Средняя </a:t>
            </a:r>
            <a:r>
              <a:rPr lang="ru-RU" sz="2200" b="1" dirty="0">
                <a:solidFill>
                  <a:srgbClr val="FF0000"/>
                </a:solidFill>
                <a:latin typeface="Tahoma" panose="020B0604030504040204" pitchFamily="34" charset="0"/>
                <a:ea typeface="Tahoma" panose="020B0604030504040204" pitchFamily="34" charset="0"/>
                <a:cs typeface="Tahoma" panose="020B0604030504040204" pitchFamily="34" charset="0"/>
              </a:rPr>
              <a:t>группа (4 -5 лет)</a:t>
            </a:r>
          </a:p>
          <a:p>
            <a:r>
              <a:rPr lang="ru-RU" sz="2200" b="1" dirty="0">
                <a:latin typeface="Tahoma" panose="020B0604030504040204" pitchFamily="34" charset="0"/>
                <a:ea typeface="Tahoma" panose="020B0604030504040204" pitchFamily="34" charset="0"/>
                <a:cs typeface="Tahoma" panose="020B0604030504040204" pitchFamily="34" charset="0"/>
              </a:rPr>
              <a:t>совершенствовать приобретенные умения: пищу хорошо пережевывать, </a:t>
            </a:r>
            <a:r>
              <a:rPr lang="ru-RU" sz="2200" b="1" dirty="0" smtClean="0">
                <a:latin typeface="Tahoma" panose="020B0604030504040204" pitchFamily="34" charset="0"/>
                <a:ea typeface="Tahoma" panose="020B0604030504040204" pitchFamily="34" charset="0"/>
                <a:cs typeface="Tahoma" panose="020B0604030504040204" pitchFamily="34" charset="0"/>
              </a:rPr>
              <a:t>есть бесшумно</a:t>
            </a:r>
            <a:r>
              <a:rPr lang="ru-RU" sz="2200" b="1" dirty="0">
                <a:latin typeface="Tahoma" panose="020B0604030504040204" pitchFamily="34" charset="0"/>
                <a:ea typeface="Tahoma" panose="020B0604030504040204" pitchFamily="34" charset="0"/>
                <a:cs typeface="Tahoma" panose="020B0604030504040204" pitchFamily="34" charset="0"/>
              </a:rPr>
              <a:t>, правильно пользоваться столовыми приборами (ложкой</a:t>
            </a:r>
            <a:r>
              <a:rPr lang="ru-RU" sz="2200" b="1">
                <a:latin typeface="Tahoma" panose="020B0604030504040204" pitchFamily="34" charset="0"/>
                <a:ea typeface="Tahoma" panose="020B0604030504040204" pitchFamily="34" charset="0"/>
                <a:cs typeface="Tahoma" panose="020B0604030504040204" pitchFamily="34" charset="0"/>
              </a:rPr>
              <a:t>, </a:t>
            </a:r>
            <a:r>
              <a:rPr lang="ru-RU" sz="2200" b="1" smtClean="0">
                <a:latin typeface="Tahoma" panose="020B0604030504040204" pitchFamily="34" charset="0"/>
                <a:ea typeface="Tahoma" panose="020B0604030504040204" pitchFamily="34" charset="0"/>
                <a:cs typeface="Tahoma" panose="020B0604030504040204" pitchFamily="34" charset="0"/>
              </a:rPr>
              <a:t>вилкой), </a:t>
            </a:r>
            <a:r>
              <a:rPr lang="ru-RU" sz="2200" b="1" dirty="0">
                <a:latin typeface="Tahoma" panose="020B0604030504040204" pitchFamily="34" charset="0"/>
                <a:ea typeface="Tahoma" panose="020B0604030504040204" pitchFamily="34" charset="0"/>
                <a:cs typeface="Tahoma" panose="020B0604030504040204" pitchFamily="34" charset="0"/>
              </a:rPr>
              <a:t>салфеткой, полоскать рот после еды.</a:t>
            </a:r>
          </a:p>
          <a:p>
            <a:endParaRPr lang="ru-RU" dirty="0"/>
          </a:p>
        </p:txBody>
      </p:sp>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742" y="2561175"/>
            <a:ext cx="2948848" cy="3350047"/>
          </a:xfrm>
          <a:prstGeom prst="rect">
            <a:avLst/>
          </a:prstGeom>
        </p:spPr>
      </p:pic>
    </p:spTree>
    <p:extLst>
      <p:ext uri="{BB962C8B-B14F-4D97-AF65-F5344CB8AC3E}">
        <p14:creationId xmlns:p14="http://schemas.microsoft.com/office/powerpoint/2010/main" val="851782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1000"/>
                                        <p:tgtEl>
                                          <p:spTgt spid="3">
                                            <p:txEl>
                                              <p:pRg st="5" end="5"/>
                                            </p:txEl>
                                          </p:spTgt>
                                        </p:tgtEl>
                                      </p:cBhvr>
                                    </p:animEffect>
                                    <p:anim calcmode="lin" valueType="num">
                                      <p:cBhvr>
                                        <p:cTn id="2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92925" y="237744"/>
            <a:ext cx="8911687" cy="869839"/>
          </a:xfrm>
        </p:spPr>
        <p:txBody>
          <a:bodyPr>
            <a:normAutofit/>
          </a:bodyPr>
          <a:lstStyle/>
          <a:p>
            <a:r>
              <a:rPr lang="ru-RU" sz="2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ru-RU" sz="2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Старшая </a:t>
            </a:r>
            <a:r>
              <a:rPr lang="ru-RU" sz="2400" b="1" dirty="0">
                <a:solidFill>
                  <a:srgbClr val="FF0000"/>
                </a:solidFill>
                <a:latin typeface="Tahoma" panose="020B0604030504040204" pitchFamily="34" charset="0"/>
                <a:ea typeface="Tahoma" panose="020B0604030504040204" pitchFamily="34" charset="0"/>
                <a:cs typeface="Tahoma" panose="020B0604030504040204" pitchFamily="34" charset="0"/>
              </a:rPr>
              <a:t>группа (5 -6 лет)</a:t>
            </a:r>
            <a:br>
              <a:rPr lang="ru-RU" sz="2400" b="1" dirty="0">
                <a:solidFill>
                  <a:srgbClr val="FF0000"/>
                </a:solidFill>
                <a:latin typeface="Tahoma" panose="020B0604030504040204" pitchFamily="34" charset="0"/>
                <a:ea typeface="Tahoma" panose="020B0604030504040204" pitchFamily="34" charset="0"/>
                <a:cs typeface="Tahoma" panose="020B0604030504040204" pitchFamily="34" charset="0"/>
              </a:rPr>
            </a:br>
            <a:endParaRPr lang="ru-RU" sz="2400" dirty="0">
              <a:solidFill>
                <a:srgbClr val="FF0000"/>
              </a:solidFill>
            </a:endParaRPr>
          </a:p>
        </p:txBody>
      </p:sp>
      <p:sp>
        <p:nvSpPr>
          <p:cNvPr id="3" name="Объект 2"/>
          <p:cNvSpPr>
            <a:spLocks noGrp="1"/>
          </p:cNvSpPr>
          <p:nvPr>
            <p:ph idx="1"/>
          </p:nvPr>
        </p:nvSpPr>
        <p:spPr>
          <a:xfrm>
            <a:off x="1487277" y="772731"/>
            <a:ext cx="8549089" cy="5793321"/>
          </a:xfrm>
        </p:spPr>
        <p:txBody>
          <a:bodyPr>
            <a:normAutofit/>
          </a:bodyPr>
          <a:lstStyle/>
          <a:p>
            <a:r>
              <a:rPr lang="ru-RU" sz="2400" b="1" dirty="0" smtClean="0">
                <a:latin typeface="Tahoma" panose="020B0604030504040204" pitchFamily="34" charset="0"/>
                <a:ea typeface="Tahoma" panose="020B0604030504040204" pitchFamily="34" charset="0"/>
                <a:cs typeface="Tahoma" panose="020B0604030504040204" pitchFamily="34" charset="0"/>
              </a:rPr>
              <a:t>закрепить </a:t>
            </a:r>
            <a:r>
              <a:rPr lang="ru-RU" sz="2400" b="1" dirty="0">
                <a:latin typeface="Tahoma" panose="020B0604030504040204" pitchFamily="34" charset="0"/>
                <a:ea typeface="Tahoma" panose="020B0604030504040204" pitchFamily="34" charset="0"/>
                <a:cs typeface="Tahoma" panose="020B0604030504040204" pitchFamily="34" charset="0"/>
              </a:rPr>
              <a:t>умения правильно пользоваться столовыми приборами (</a:t>
            </a:r>
            <a:r>
              <a:rPr lang="ru-RU" sz="2400" b="1" dirty="0" smtClean="0">
                <a:latin typeface="Tahoma" panose="020B0604030504040204" pitchFamily="34" charset="0"/>
                <a:ea typeface="Tahoma" panose="020B0604030504040204" pitchFamily="34" charset="0"/>
                <a:cs typeface="Tahoma" panose="020B0604030504040204" pitchFamily="34" charset="0"/>
              </a:rPr>
              <a:t>вилкой, ножом</a:t>
            </a:r>
            <a:r>
              <a:rPr lang="ru-RU" sz="2400" b="1" dirty="0">
                <a:latin typeface="Tahoma" panose="020B0604030504040204" pitchFamily="34" charset="0"/>
                <a:ea typeface="Tahoma" panose="020B0604030504040204" pitchFamily="34" charset="0"/>
                <a:cs typeface="Tahoma" panose="020B0604030504040204" pitchFamily="34" charset="0"/>
              </a:rPr>
              <a:t>); </a:t>
            </a:r>
            <a:endParaRPr lang="ru-RU" sz="2400" b="1" dirty="0" smtClean="0">
              <a:latin typeface="Tahoma" panose="020B0604030504040204" pitchFamily="34" charset="0"/>
              <a:ea typeface="Tahoma" panose="020B0604030504040204" pitchFamily="34" charset="0"/>
              <a:cs typeface="Tahoma" panose="020B0604030504040204" pitchFamily="34" charset="0"/>
            </a:endParaRPr>
          </a:p>
          <a:p>
            <a:r>
              <a:rPr lang="ru-RU" sz="2400" b="1" dirty="0" smtClean="0">
                <a:latin typeface="Tahoma" panose="020B0604030504040204" pitchFamily="34" charset="0"/>
                <a:ea typeface="Tahoma" panose="020B0604030504040204" pitchFamily="34" charset="0"/>
                <a:cs typeface="Tahoma" panose="020B0604030504040204" pitchFamily="34" charset="0"/>
              </a:rPr>
              <a:t>есть </a:t>
            </a:r>
            <a:r>
              <a:rPr lang="ru-RU" sz="2400" b="1" dirty="0">
                <a:latin typeface="Tahoma" panose="020B0604030504040204" pitchFamily="34" charset="0"/>
                <a:ea typeface="Tahoma" panose="020B0604030504040204" pitchFamily="34" charset="0"/>
                <a:cs typeface="Tahoma" panose="020B0604030504040204" pitchFamily="34" charset="0"/>
              </a:rPr>
              <a:t>аккуратно, бесшумно, сохраняя правильную осанку за столом;</a:t>
            </a:r>
          </a:p>
          <a:p>
            <a:r>
              <a:rPr lang="ru-RU" sz="2400" b="1" dirty="0">
                <a:latin typeface="Tahoma" panose="020B0604030504040204" pitchFamily="34" charset="0"/>
                <a:ea typeface="Tahoma" panose="020B0604030504040204" pitchFamily="34" charset="0"/>
                <a:cs typeface="Tahoma" panose="020B0604030504040204" pitchFamily="34" charset="0"/>
              </a:rPr>
              <a:t>продолжать прививать навыки культуры поведения: выходя из-за стола, </a:t>
            </a:r>
            <a:r>
              <a:rPr lang="ru-RU" sz="2400" b="1" dirty="0" smtClean="0">
                <a:latin typeface="Tahoma" panose="020B0604030504040204" pitchFamily="34" charset="0"/>
                <a:ea typeface="Tahoma" panose="020B0604030504040204" pitchFamily="34" charset="0"/>
                <a:cs typeface="Tahoma" panose="020B0604030504040204" pitchFamily="34" charset="0"/>
              </a:rPr>
              <a:t>тихо задвигать </a:t>
            </a:r>
            <a:r>
              <a:rPr lang="ru-RU" sz="2400" b="1" dirty="0">
                <a:latin typeface="Tahoma" panose="020B0604030504040204" pitchFamily="34" charset="0"/>
                <a:ea typeface="Tahoma" panose="020B0604030504040204" pitchFamily="34" charset="0"/>
                <a:cs typeface="Tahoma" panose="020B0604030504040204" pitchFamily="34" charset="0"/>
              </a:rPr>
              <a:t>стул, благодарить взрослых.</a:t>
            </a:r>
          </a:p>
          <a:p>
            <a:pPr marL="0" indent="0">
              <a:buNone/>
            </a:pPr>
            <a:r>
              <a:rPr lang="ru-RU"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ru-RU" sz="2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Подготовительная </a:t>
            </a:r>
            <a:r>
              <a:rPr lang="ru-RU" sz="2400" b="1" dirty="0">
                <a:solidFill>
                  <a:srgbClr val="FF0000"/>
                </a:solidFill>
                <a:latin typeface="Tahoma" panose="020B0604030504040204" pitchFamily="34" charset="0"/>
                <a:ea typeface="Tahoma" panose="020B0604030504040204" pitchFamily="34" charset="0"/>
                <a:cs typeface="Tahoma" panose="020B0604030504040204" pitchFamily="34" charset="0"/>
              </a:rPr>
              <a:t>группа (6 -7 лет</a:t>
            </a:r>
            <a:r>
              <a:rPr lang="ru-RU" sz="2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a:t>
            </a:r>
          </a:p>
          <a:p>
            <a:pPr marL="0" indent="0">
              <a:buNone/>
            </a:pPr>
            <a:endParaRPr lang="ru-RU" b="1" dirty="0">
              <a:solidFill>
                <a:srgbClr val="FF0000"/>
              </a:solidFill>
              <a:latin typeface="Tahoma" panose="020B0604030504040204" pitchFamily="34" charset="0"/>
              <a:ea typeface="Tahoma" panose="020B0604030504040204" pitchFamily="34" charset="0"/>
              <a:cs typeface="Tahoma" panose="020B0604030504040204" pitchFamily="34" charset="0"/>
            </a:endParaRPr>
          </a:p>
          <a:p>
            <a:r>
              <a:rPr lang="ru-RU" sz="2400" b="1" dirty="0">
                <a:latin typeface="Tahoma" panose="020B0604030504040204" pitchFamily="34" charset="0"/>
                <a:ea typeface="Tahoma" panose="020B0604030504040204" pitchFamily="34" charset="0"/>
                <a:cs typeface="Tahoma" panose="020B0604030504040204" pitchFamily="34" charset="0"/>
              </a:rPr>
              <a:t>закрепить навыки культуры поведения за столом: прямо сидеть, не </a:t>
            </a:r>
            <a:r>
              <a:rPr lang="ru-RU" sz="2400" b="1" dirty="0" smtClean="0">
                <a:latin typeface="Tahoma" panose="020B0604030504040204" pitchFamily="34" charset="0"/>
                <a:ea typeface="Tahoma" panose="020B0604030504040204" pitchFamily="34" charset="0"/>
                <a:cs typeface="Tahoma" panose="020B0604030504040204" pitchFamily="34" charset="0"/>
              </a:rPr>
              <a:t>класть локти </a:t>
            </a:r>
            <a:r>
              <a:rPr lang="ru-RU" sz="2400" b="1" dirty="0">
                <a:latin typeface="Tahoma" panose="020B0604030504040204" pitchFamily="34" charset="0"/>
                <a:ea typeface="Tahoma" panose="020B0604030504040204" pitchFamily="34" charset="0"/>
                <a:cs typeface="Tahoma" panose="020B0604030504040204" pitchFamily="34" charset="0"/>
              </a:rPr>
              <a:t>на стол, </a:t>
            </a:r>
            <a:r>
              <a:rPr lang="ru-RU" sz="2400" b="1" dirty="0" smtClean="0">
                <a:latin typeface="Tahoma" panose="020B0604030504040204" pitchFamily="34" charset="0"/>
                <a:ea typeface="Tahoma" panose="020B0604030504040204" pitchFamily="34" charset="0"/>
                <a:cs typeface="Tahoma" panose="020B0604030504040204" pitchFamily="34" charset="0"/>
              </a:rPr>
              <a:t>бесшумно </a:t>
            </a:r>
            <a:r>
              <a:rPr lang="ru-RU" sz="2400" b="1" dirty="0">
                <a:latin typeface="Tahoma" panose="020B0604030504040204" pitchFamily="34" charset="0"/>
                <a:ea typeface="Tahoma" panose="020B0604030504040204" pitchFamily="34" charset="0"/>
                <a:cs typeface="Tahoma" panose="020B0604030504040204" pitchFamily="34" charset="0"/>
              </a:rPr>
              <a:t>пить и пережевывать пищу, </a:t>
            </a:r>
            <a:r>
              <a:rPr lang="ru-RU" sz="2400" b="1" dirty="0" smtClean="0">
                <a:latin typeface="Tahoma" panose="020B0604030504040204" pitchFamily="34" charset="0"/>
                <a:ea typeface="Tahoma" panose="020B0604030504040204" pitchFamily="34" charset="0"/>
                <a:cs typeface="Tahoma" panose="020B0604030504040204" pitchFamily="34" charset="0"/>
              </a:rPr>
              <a:t>правильно пользоваться </a:t>
            </a:r>
            <a:r>
              <a:rPr lang="ru-RU" sz="2400" b="1" dirty="0">
                <a:latin typeface="Tahoma" panose="020B0604030504040204" pitchFamily="34" charset="0"/>
                <a:ea typeface="Tahoma" panose="020B0604030504040204" pitchFamily="34" charset="0"/>
                <a:cs typeface="Tahoma" panose="020B0604030504040204" pitchFamily="34" charset="0"/>
              </a:rPr>
              <a:t>ножом, вилкой, салфеткой; </a:t>
            </a:r>
            <a:r>
              <a:rPr lang="ru-RU" sz="2400" b="1" dirty="0" smtClean="0">
                <a:latin typeface="Tahoma" panose="020B0604030504040204" pitchFamily="34" charset="0"/>
                <a:ea typeface="Tahoma" panose="020B0604030504040204" pitchFamily="34" charset="0"/>
                <a:cs typeface="Tahoma" panose="020B0604030504040204" pitchFamily="34" charset="0"/>
              </a:rPr>
              <a:t>благодарить </a:t>
            </a:r>
            <a:r>
              <a:rPr lang="ru-RU" sz="2400" b="1" dirty="0">
                <a:latin typeface="Tahoma" panose="020B0604030504040204" pitchFamily="34" charset="0"/>
                <a:ea typeface="Tahoma" panose="020B0604030504040204" pitchFamily="34" charset="0"/>
                <a:cs typeface="Tahoma" panose="020B0604030504040204" pitchFamily="34" charset="0"/>
              </a:rPr>
              <a:t>взрослых.</a:t>
            </a: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20937" y="3928429"/>
            <a:ext cx="1578867" cy="2438405"/>
          </a:xfrm>
          <a:prstGeom prst="rect">
            <a:avLst/>
          </a:prstGeom>
        </p:spPr>
      </p:pic>
    </p:spTree>
    <p:extLst>
      <p:ext uri="{BB962C8B-B14F-4D97-AF65-F5344CB8AC3E}">
        <p14:creationId xmlns:p14="http://schemas.microsoft.com/office/powerpoint/2010/main" val="647121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1000"/>
                                        <p:tgtEl>
                                          <p:spTgt spid="3">
                                            <p:txEl>
                                              <p:pRg st="3" end="3"/>
                                            </p:txEl>
                                          </p:spTgt>
                                        </p:tgtEl>
                                      </p:cBhvr>
                                    </p:animEffect>
                                    <p:anim calcmode="lin" valueType="num">
                                      <p:cBhvr>
                                        <p:cTn id="3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03043" y="624110"/>
            <a:ext cx="9701570" cy="1280890"/>
          </a:xfrm>
        </p:spPr>
        <p:txBody>
          <a:bodyPr>
            <a:normAutofit/>
          </a:bodyPr>
          <a:lstStyle/>
          <a:p>
            <a:r>
              <a:rPr lang="ru-RU" sz="2400" b="1" i="1" dirty="0">
                <a:solidFill>
                  <a:srgbClr val="FF0000"/>
                </a:solidFill>
                <a:latin typeface="Tahoma" panose="020B0604030504040204" pitchFamily="34" charset="0"/>
                <a:ea typeface="Tahoma" panose="020B0604030504040204" pitchFamily="34" charset="0"/>
                <a:cs typeface="Tahoma" panose="020B0604030504040204" pitchFamily="34" charset="0"/>
              </a:rPr>
              <a:t>Сервировка стола </a:t>
            </a:r>
            <a:r>
              <a:rPr lang="ru-RU" sz="2400" b="1" i="1" dirty="0">
                <a:latin typeface="Tahoma" panose="020B0604030504040204" pitchFamily="34" charset="0"/>
                <a:ea typeface="Tahoma" panose="020B0604030504040204" pitchFamily="34" charset="0"/>
                <a:cs typeface="Tahoma" panose="020B0604030504040204" pitchFamily="34" charset="0"/>
              </a:rPr>
              <a:t>- искусство правильной расстановки посуды и столовых приборов, а также особенное декорирование </a:t>
            </a:r>
            <a:r>
              <a:rPr lang="ru-RU" sz="2400" b="1" i="1" dirty="0" smtClean="0">
                <a:latin typeface="Tahoma" panose="020B0604030504040204" pitchFamily="34" charset="0"/>
                <a:ea typeface="Tahoma" panose="020B0604030504040204" pitchFamily="34" charset="0"/>
                <a:cs typeface="Tahoma" panose="020B0604030504040204" pitchFamily="34" charset="0"/>
              </a:rPr>
              <a:t>стола</a:t>
            </a:r>
            <a:endParaRPr lang="ru-RU" sz="2400" i="1" dirty="0"/>
          </a:p>
        </p:txBody>
      </p:sp>
      <p:sp>
        <p:nvSpPr>
          <p:cNvPr id="3" name="Объект 2"/>
          <p:cNvSpPr>
            <a:spLocks noGrp="1"/>
          </p:cNvSpPr>
          <p:nvPr>
            <p:ph idx="1"/>
          </p:nvPr>
        </p:nvSpPr>
        <p:spPr>
          <a:xfrm>
            <a:off x="1101687" y="1905000"/>
            <a:ext cx="10402926" cy="4281643"/>
          </a:xfrm>
        </p:spPr>
        <p:txBody>
          <a:bodyPr>
            <a:normAutofit/>
          </a:bodyPr>
          <a:lstStyle/>
          <a:p>
            <a:r>
              <a:rPr lang="ru-RU" dirty="0" smtClean="0"/>
              <a:t> </a:t>
            </a:r>
            <a:r>
              <a:rPr lang="ru-RU" sz="2000" b="1" dirty="0">
                <a:latin typeface="Tahoma" panose="020B0604030504040204" pitchFamily="34" charset="0"/>
                <a:ea typeface="Tahoma" panose="020B0604030504040204" pitchFamily="34" charset="0"/>
                <a:cs typeface="Tahoma" panose="020B0604030504040204" pitchFamily="34" charset="0"/>
              </a:rPr>
              <a:t>Убедитесь, что все предметы целые: тарелки и чашки без сколов, вилки, ложки и ножи - не погнуты. В противном случае ребенок может получить травму или испугаться, если емкость с горячим содержимым треснет у него в руках.</a:t>
            </a:r>
          </a:p>
          <a:p>
            <a:r>
              <a:rPr lang="ru-RU" sz="2000" b="1" dirty="0" smtClean="0">
                <a:latin typeface="Tahoma" panose="020B0604030504040204" pitchFamily="34" charset="0"/>
                <a:ea typeface="Tahoma" panose="020B0604030504040204" pitchFamily="34" charset="0"/>
                <a:cs typeface="Tahoma" panose="020B0604030504040204" pitchFamily="34" charset="0"/>
              </a:rPr>
              <a:t> </a:t>
            </a:r>
            <a:r>
              <a:rPr lang="ru-RU" sz="2000" b="1" dirty="0">
                <a:latin typeface="Tahoma" panose="020B0604030504040204" pitchFamily="34" charset="0"/>
                <a:ea typeface="Tahoma" panose="020B0604030504040204" pitchFamily="34" charset="0"/>
                <a:cs typeface="Tahoma" panose="020B0604030504040204" pitchFamily="34" charset="0"/>
              </a:rPr>
              <a:t>Избегайте разнобоя: столы должны быть сервированы одинаково. Это способствует воспитанию вкуса у детей. К тому же, так вы предотвратите конфликты.</a:t>
            </a:r>
          </a:p>
          <a:p>
            <a:r>
              <a:rPr lang="ru-RU" sz="2000" b="1" dirty="0" smtClean="0">
                <a:latin typeface="Tahoma" panose="020B0604030504040204" pitchFamily="34" charset="0"/>
                <a:ea typeface="Tahoma" panose="020B0604030504040204" pitchFamily="34" charset="0"/>
                <a:cs typeface="Tahoma" panose="020B0604030504040204" pitchFamily="34" charset="0"/>
              </a:rPr>
              <a:t> </a:t>
            </a:r>
            <a:r>
              <a:rPr lang="ru-RU" sz="2000" b="1" dirty="0">
                <a:latin typeface="Tahoma" panose="020B0604030504040204" pitchFamily="34" charset="0"/>
                <a:ea typeface="Tahoma" panose="020B0604030504040204" pitchFamily="34" charset="0"/>
                <a:cs typeface="Tahoma" panose="020B0604030504040204" pitchFamily="34" charset="0"/>
              </a:rPr>
              <a:t>Обращайте внимание на эстетику - из красивой посуды есть приятнее. </a:t>
            </a:r>
            <a:endParaRPr lang="ru-RU" sz="2000" b="1" dirty="0" smtClean="0">
              <a:latin typeface="Tahoma" panose="020B0604030504040204" pitchFamily="34" charset="0"/>
              <a:ea typeface="Tahoma" panose="020B0604030504040204" pitchFamily="34" charset="0"/>
              <a:cs typeface="Tahoma" panose="020B0604030504040204" pitchFamily="34" charset="0"/>
            </a:endParaRPr>
          </a:p>
          <a:p>
            <a:endParaRPr lang="ru-RU" sz="2000" b="1" dirty="0">
              <a:latin typeface="Tahoma" panose="020B0604030504040204" pitchFamily="34" charset="0"/>
              <a:ea typeface="Tahoma" panose="020B0604030504040204" pitchFamily="34" charset="0"/>
              <a:cs typeface="Tahoma" panose="020B0604030504040204" pitchFamily="34" charset="0"/>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0565" y="5508434"/>
            <a:ext cx="2009971" cy="1179478"/>
          </a:xfrm>
          <a:prstGeom prst="rect">
            <a:avLst/>
          </a:prstGeo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6067" y="4710384"/>
            <a:ext cx="3109322" cy="1977528"/>
          </a:xfrm>
          <a:prstGeom prst="rect">
            <a:avLst/>
          </a:prstGeom>
        </p:spPr>
      </p:pic>
    </p:spTree>
    <p:extLst>
      <p:ext uri="{BB962C8B-B14F-4D97-AF65-F5344CB8AC3E}">
        <p14:creationId xmlns:p14="http://schemas.microsoft.com/office/powerpoint/2010/main" val="382770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03043" y="624110"/>
            <a:ext cx="9701570" cy="869839"/>
          </a:xfrm>
        </p:spPr>
        <p:txBody>
          <a:bodyPr>
            <a:noAutofit/>
          </a:bodyPr>
          <a:lstStyle/>
          <a:p>
            <a:r>
              <a:rPr lang="ru-RU" sz="2800" b="1" i="1" dirty="0">
                <a:latin typeface="Tahoma" panose="020B0604030504040204" pitchFamily="34" charset="0"/>
                <a:ea typeface="Tahoma" panose="020B0604030504040204" pitchFamily="34" charset="0"/>
                <a:cs typeface="Tahoma" panose="020B0604030504040204" pitchFamily="34" charset="0"/>
              </a:rPr>
              <a:t>Методы и формы организации работы с детьми:</a:t>
            </a:r>
            <a:br>
              <a:rPr lang="ru-RU" sz="2800" b="1" i="1" dirty="0">
                <a:latin typeface="Tahoma" panose="020B0604030504040204" pitchFamily="34" charset="0"/>
                <a:ea typeface="Tahoma" panose="020B0604030504040204" pitchFamily="34" charset="0"/>
                <a:cs typeface="Tahoma" panose="020B0604030504040204" pitchFamily="34" charset="0"/>
              </a:rPr>
            </a:br>
            <a:endParaRPr lang="ru-RU" sz="2800" b="1" i="1" dirty="0">
              <a:latin typeface="Tahoma" panose="020B0604030504040204" pitchFamily="34" charset="0"/>
              <a:ea typeface="Tahoma" panose="020B0604030504040204" pitchFamily="34" charset="0"/>
              <a:cs typeface="Tahoma" panose="020B0604030504040204" pitchFamily="34" charset="0"/>
            </a:endParaRPr>
          </a:p>
        </p:txBody>
      </p:sp>
      <p:sp>
        <p:nvSpPr>
          <p:cNvPr id="3" name="Объект 2"/>
          <p:cNvSpPr>
            <a:spLocks noGrp="1"/>
          </p:cNvSpPr>
          <p:nvPr>
            <p:ph idx="1"/>
          </p:nvPr>
        </p:nvSpPr>
        <p:spPr>
          <a:xfrm>
            <a:off x="1197735" y="1493949"/>
            <a:ext cx="7803046" cy="5112913"/>
          </a:xfrm>
        </p:spPr>
        <p:txBody>
          <a:bodyPr>
            <a:normAutofit lnSpcReduction="10000"/>
          </a:bodyPr>
          <a:lstStyle/>
          <a:p>
            <a:r>
              <a:rPr lang="ru-RU" b="1" i="1" dirty="0" smtClean="0">
                <a:solidFill>
                  <a:srgbClr val="FF0000"/>
                </a:solidFill>
                <a:latin typeface="Tahoma" panose="020B0604030504040204" pitchFamily="34" charset="0"/>
                <a:ea typeface="Tahoma" panose="020B0604030504040204" pitchFamily="34" charset="0"/>
                <a:cs typeface="Tahoma" panose="020B0604030504040204" pitchFamily="34" charset="0"/>
              </a:rPr>
              <a:t>Наглядный </a:t>
            </a:r>
          </a:p>
          <a:p>
            <a:r>
              <a:rPr lang="ru-RU" b="1" i="1" dirty="0" smtClean="0">
                <a:latin typeface="Tahoma" panose="020B0604030504040204" pitchFamily="34" charset="0"/>
                <a:ea typeface="Tahoma" panose="020B0604030504040204" pitchFamily="34" charset="0"/>
                <a:cs typeface="Tahoma" panose="020B0604030504040204" pitchFamily="34" charset="0"/>
              </a:rPr>
              <a:t>показ </a:t>
            </a:r>
            <a:r>
              <a:rPr lang="ru-RU" b="1" i="1" dirty="0">
                <a:latin typeface="Tahoma" panose="020B0604030504040204" pitchFamily="34" charset="0"/>
                <a:ea typeface="Tahoma" panose="020B0604030504040204" pitchFamily="34" charset="0"/>
                <a:cs typeface="Tahoma" panose="020B0604030504040204" pitchFamily="34" charset="0"/>
              </a:rPr>
              <a:t>приемов владения столовыми</a:t>
            </a:r>
          </a:p>
          <a:p>
            <a:r>
              <a:rPr lang="ru-RU" b="1" dirty="0">
                <a:latin typeface="Tahoma" panose="020B0604030504040204" pitchFamily="34" charset="0"/>
                <a:ea typeface="Tahoma" panose="020B0604030504040204" pitchFamily="34" charset="0"/>
                <a:cs typeface="Tahoma" panose="020B0604030504040204" pitchFamily="34" charset="0"/>
              </a:rPr>
              <a:t>приборами, демонстрация правил сервировки,</a:t>
            </a:r>
          </a:p>
          <a:p>
            <a:r>
              <a:rPr lang="ru-RU" b="1" dirty="0">
                <a:latin typeface="Tahoma" panose="020B0604030504040204" pitchFamily="34" charset="0"/>
                <a:ea typeface="Tahoma" panose="020B0604030504040204" pitchFamily="34" charset="0"/>
                <a:cs typeface="Tahoma" panose="020B0604030504040204" pitchFamily="34" charset="0"/>
              </a:rPr>
              <a:t>положительный личный пример, рассматривание картин и</a:t>
            </a:r>
          </a:p>
          <a:p>
            <a:r>
              <a:rPr lang="ru-RU" b="1" dirty="0">
                <a:latin typeface="Tahoma" panose="020B0604030504040204" pitchFamily="34" charset="0"/>
                <a:ea typeface="Tahoma" panose="020B0604030504040204" pitchFamily="34" charset="0"/>
                <a:cs typeface="Tahoma" panose="020B0604030504040204" pitchFamily="34" charset="0"/>
              </a:rPr>
              <a:t>иллюстраций, экскурсия на пищеблок, наблюдение за</a:t>
            </a:r>
          </a:p>
          <a:p>
            <a:r>
              <a:rPr lang="ru-RU" b="1" dirty="0" smtClean="0">
                <a:latin typeface="Tahoma" panose="020B0604030504040204" pitchFamily="34" charset="0"/>
                <a:ea typeface="Tahoma" panose="020B0604030504040204" pitchFamily="34" charset="0"/>
                <a:cs typeface="Tahoma" panose="020B0604030504040204" pitchFamily="34" charset="0"/>
              </a:rPr>
              <a:t>сверстниками</a:t>
            </a:r>
            <a:endParaRPr lang="ru-RU" b="1" dirty="0">
              <a:latin typeface="Tahoma" panose="020B0604030504040204" pitchFamily="34" charset="0"/>
              <a:ea typeface="Tahoma" panose="020B0604030504040204" pitchFamily="34" charset="0"/>
              <a:cs typeface="Tahoma" panose="020B0604030504040204" pitchFamily="34" charset="0"/>
            </a:endParaRPr>
          </a:p>
          <a:p>
            <a:r>
              <a:rPr lang="ru-RU" b="1" i="1" dirty="0" smtClean="0">
                <a:solidFill>
                  <a:srgbClr val="FF0000"/>
                </a:solidFill>
                <a:latin typeface="Tahoma" panose="020B0604030504040204" pitchFamily="34" charset="0"/>
                <a:ea typeface="Tahoma" panose="020B0604030504040204" pitchFamily="34" charset="0"/>
                <a:cs typeface="Tahoma" panose="020B0604030504040204" pitchFamily="34" charset="0"/>
              </a:rPr>
              <a:t>Словесный</a:t>
            </a:r>
            <a:r>
              <a:rPr lang="ru-RU" dirty="0" smtClean="0"/>
              <a:t> </a:t>
            </a:r>
          </a:p>
          <a:p>
            <a:r>
              <a:rPr lang="ru-RU" b="1" dirty="0" smtClean="0">
                <a:latin typeface="Tahoma" panose="020B0604030504040204" pitchFamily="34" charset="0"/>
                <a:ea typeface="Tahoma" panose="020B0604030504040204" pitchFamily="34" charset="0"/>
                <a:cs typeface="Tahoma" panose="020B0604030504040204" pitchFamily="34" charset="0"/>
              </a:rPr>
              <a:t>объяснение</a:t>
            </a:r>
            <a:r>
              <a:rPr lang="ru-RU" b="1" dirty="0">
                <a:latin typeface="Tahoma" panose="020B0604030504040204" pitchFamily="34" charset="0"/>
                <a:ea typeface="Tahoma" panose="020B0604030504040204" pitchFamily="34" charset="0"/>
                <a:cs typeface="Tahoma" panose="020B0604030504040204" pitchFamily="34" charset="0"/>
              </a:rPr>
              <a:t>, разъяснение, убеждение,</a:t>
            </a:r>
          </a:p>
          <a:p>
            <a:r>
              <a:rPr lang="ru-RU" b="1" dirty="0">
                <a:latin typeface="Tahoma" panose="020B0604030504040204" pitchFamily="34" charset="0"/>
                <a:ea typeface="Tahoma" panose="020B0604030504040204" pitchFamily="34" charset="0"/>
                <a:cs typeface="Tahoma" panose="020B0604030504040204" pitchFamily="34" charset="0"/>
              </a:rPr>
              <a:t>использование художественного слова, разбор проблемных</a:t>
            </a:r>
          </a:p>
          <a:p>
            <a:r>
              <a:rPr lang="ru-RU" b="1" dirty="0">
                <a:latin typeface="Tahoma" panose="020B0604030504040204" pitchFamily="34" charset="0"/>
                <a:ea typeface="Tahoma" panose="020B0604030504040204" pitchFamily="34" charset="0"/>
                <a:cs typeface="Tahoma" panose="020B0604030504040204" pitchFamily="34" charset="0"/>
              </a:rPr>
              <a:t>ситуаций, поощрительная оценка деятельности </a:t>
            </a:r>
            <a:r>
              <a:rPr lang="ru-RU" b="1" dirty="0" smtClean="0">
                <a:latin typeface="Tahoma" panose="020B0604030504040204" pitchFamily="34" charset="0"/>
                <a:ea typeface="Tahoma" panose="020B0604030504040204" pitchFamily="34" charset="0"/>
                <a:cs typeface="Tahoma" panose="020B0604030504040204" pitchFamily="34" charset="0"/>
              </a:rPr>
              <a:t>ребенка</a:t>
            </a:r>
            <a:endParaRPr lang="ru-RU" b="1" dirty="0">
              <a:latin typeface="Tahoma" panose="020B0604030504040204" pitchFamily="34" charset="0"/>
              <a:ea typeface="Tahoma" panose="020B0604030504040204" pitchFamily="34" charset="0"/>
              <a:cs typeface="Tahoma" panose="020B0604030504040204" pitchFamily="34" charset="0"/>
            </a:endParaRPr>
          </a:p>
          <a:p>
            <a:r>
              <a:rPr lang="ru-RU" b="1" i="1" dirty="0" smtClean="0">
                <a:solidFill>
                  <a:srgbClr val="FF0000"/>
                </a:solidFill>
                <a:latin typeface="Tahoma" panose="020B0604030504040204" pitchFamily="34" charset="0"/>
                <a:ea typeface="Tahoma" panose="020B0604030504040204" pitchFamily="34" charset="0"/>
                <a:cs typeface="Tahoma" panose="020B0604030504040204" pitchFamily="34" charset="0"/>
              </a:rPr>
              <a:t>Практический</a:t>
            </a:r>
            <a:r>
              <a:rPr lang="ru-RU" dirty="0" smtClean="0"/>
              <a:t> </a:t>
            </a:r>
          </a:p>
          <a:p>
            <a:r>
              <a:rPr lang="ru-RU" b="1" dirty="0" smtClean="0">
                <a:latin typeface="Tahoma" panose="020B0604030504040204" pitchFamily="34" charset="0"/>
                <a:ea typeface="Tahoma" panose="020B0604030504040204" pitchFamily="34" charset="0"/>
                <a:cs typeface="Tahoma" panose="020B0604030504040204" pitchFamily="34" charset="0"/>
              </a:rPr>
              <a:t>дежурство</a:t>
            </a:r>
            <a:r>
              <a:rPr lang="ru-RU" b="1" dirty="0">
                <a:latin typeface="Tahoma" panose="020B0604030504040204" pitchFamily="34" charset="0"/>
                <a:ea typeface="Tahoma" panose="020B0604030504040204" pitchFamily="34" charset="0"/>
                <a:cs typeface="Tahoma" panose="020B0604030504040204" pitchFamily="34" charset="0"/>
              </a:rPr>
              <a:t>, закрепление </a:t>
            </a:r>
            <a:r>
              <a:rPr lang="ru-RU" b="1" dirty="0" smtClean="0">
                <a:latin typeface="Tahoma" panose="020B0604030504040204" pitchFamily="34" charset="0"/>
                <a:ea typeface="Tahoma" panose="020B0604030504040204" pitchFamily="34" charset="0"/>
                <a:cs typeface="Tahoma" panose="020B0604030504040204" pitchFamily="34" charset="0"/>
              </a:rPr>
              <a:t>навыков поведения </a:t>
            </a:r>
            <a:r>
              <a:rPr lang="ru-RU" b="1" dirty="0">
                <a:latin typeface="Tahoma" panose="020B0604030504040204" pitchFamily="34" charset="0"/>
                <a:ea typeface="Tahoma" panose="020B0604030504040204" pitchFamily="34" charset="0"/>
                <a:cs typeface="Tahoma" panose="020B0604030504040204" pitchFamily="34" charset="0"/>
              </a:rPr>
              <a:t>за столом, дидактические игры, сюжетные </a:t>
            </a:r>
            <a:r>
              <a:rPr lang="ru-RU" b="1" dirty="0" smtClean="0">
                <a:latin typeface="Tahoma" panose="020B0604030504040204" pitchFamily="34" charset="0"/>
                <a:ea typeface="Tahoma" panose="020B0604030504040204" pitchFamily="34" charset="0"/>
                <a:cs typeface="Tahoma" panose="020B0604030504040204" pitchFamily="34" charset="0"/>
              </a:rPr>
              <a:t>игры</a:t>
            </a:r>
            <a:endParaRPr lang="ru-RU" b="1" dirty="0">
              <a:latin typeface="Tahoma" panose="020B0604030504040204" pitchFamily="34" charset="0"/>
              <a:ea typeface="Tahoma" panose="020B0604030504040204" pitchFamily="34" charset="0"/>
              <a:cs typeface="Tahoma" panose="020B0604030504040204" pitchFamily="34" charset="0"/>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4520" y="1059029"/>
            <a:ext cx="2050468" cy="2384265"/>
          </a:xfrm>
          <a:prstGeom prst="rect">
            <a:avLst/>
          </a:prstGeo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55214" y="4313133"/>
            <a:ext cx="2438611" cy="2334970"/>
          </a:xfrm>
          <a:prstGeom prst="rect">
            <a:avLst/>
          </a:prstGeom>
        </p:spPr>
      </p:pic>
    </p:spTree>
    <p:extLst>
      <p:ext uri="{BB962C8B-B14F-4D97-AF65-F5344CB8AC3E}">
        <p14:creationId xmlns:p14="http://schemas.microsoft.com/office/powerpoint/2010/main" val="3716071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1000"/>
                                        <p:tgtEl>
                                          <p:spTgt spid="3">
                                            <p:txEl>
                                              <p:pRg st="5" end="5"/>
                                            </p:txEl>
                                          </p:spTgt>
                                        </p:tgtEl>
                                      </p:cBhvr>
                                    </p:animEffect>
                                    <p:anim calcmode="lin" valueType="num">
                                      <p:cBhvr>
                                        <p:cTn id="3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1000"/>
                                        <p:tgtEl>
                                          <p:spTgt spid="3">
                                            <p:txEl>
                                              <p:pRg st="6" end="6"/>
                                            </p:txEl>
                                          </p:spTgt>
                                        </p:tgtEl>
                                      </p:cBhvr>
                                    </p:animEffect>
                                    <p:anim calcmode="lin" valueType="num">
                                      <p:cBhvr>
                                        <p:cTn id="4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3">
                                            <p:txEl>
                                              <p:pRg st="7" end="7"/>
                                            </p:txEl>
                                          </p:spTgt>
                                        </p:tgtEl>
                                        <p:attrNameLst>
                                          <p:attrName>style.visibility</p:attrName>
                                        </p:attrNameLst>
                                      </p:cBhvr>
                                      <p:to>
                                        <p:strVal val="visible"/>
                                      </p:to>
                                    </p:set>
                                    <p:animEffect transition="in" filter="fade">
                                      <p:cBhvr>
                                        <p:cTn id="44" dur="1000"/>
                                        <p:tgtEl>
                                          <p:spTgt spid="3">
                                            <p:txEl>
                                              <p:pRg st="7" end="7"/>
                                            </p:txEl>
                                          </p:spTgt>
                                        </p:tgtEl>
                                      </p:cBhvr>
                                    </p:animEffect>
                                    <p:anim calcmode="lin" valueType="num">
                                      <p:cBhvr>
                                        <p:cTn id="4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7" end="7"/>
                                            </p:txEl>
                                          </p:spTgt>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Effect transition="in" filter="fade">
                                      <p:cBhvr>
                                        <p:cTn id="49" dur="1000"/>
                                        <p:tgtEl>
                                          <p:spTgt spid="3">
                                            <p:txEl>
                                              <p:pRg st="8" end="8"/>
                                            </p:txEl>
                                          </p:spTgt>
                                        </p:tgtEl>
                                      </p:cBhvr>
                                    </p:animEffect>
                                    <p:anim calcmode="lin" valueType="num">
                                      <p:cBhvr>
                                        <p:cTn id="50"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8" end="8"/>
                                            </p:txEl>
                                          </p:spTgt>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3">
                                            <p:txEl>
                                              <p:pRg st="9" end="9"/>
                                            </p:txEl>
                                          </p:spTgt>
                                        </p:tgtEl>
                                        <p:attrNameLst>
                                          <p:attrName>style.visibility</p:attrName>
                                        </p:attrNameLst>
                                      </p:cBhvr>
                                      <p:to>
                                        <p:strVal val="visible"/>
                                      </p:to>
                                    </p:set>
                                    <p:animEffect transition="in" filter="fade">
                                      <p:cBhvr>
                                        <p:cTn id="54" dur="1000"/>
                                        <p:tgtEl>
                                          <p:spTgt spid="3">
                                            <p:txEl>
                                              <p:pRg st="9" end="9"/>
                                            </p:txEl>
                                          </p:spTgt>
                                        </p:tgtEl>
                                      </p:cBhvr>
                                    </p:animEffect>
                                    <p:anim calcmode="lin" valueType="num">
                                      <p:cBhvr>
                                        <p:cTn id="55"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6"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3">
                                            <p:txEl>
                                              <p:pRg st="10" end="10"/>
                                            </p:txEl>
                                          </p:spTgt>
                                        </p:tgtEl>
                                        <p:attrNameLst>
                                          <p:attrName>style.visibility</p:attrName>
                                        </p:attrNameLst>
                                      </p:cBhvr>
                                      <p:to>
                                        <p:strVal val="visible"/>
                                      </p:to>
                                    </p:set>
                                    <p:animEffect transition="in" filter="fade">
                                      <p:cBhvr>
                                        <p:cTn id="61" dur="1000"/>
                                        <p:tgtEl>
                                          <p:spTgt spid="3">
                                            <p:txEl>
                                              <p:pRg st="10" end="10"/>
                                            </p:txEl>
                                          </p:spTgt>
                                        </p:tgtEl>
                                      </p:cBhvr>
                                    </p:animEffect>
                                    <p:anim calcmode="lin" valueType="num">
                                      <p:cBhvr>
                                        <p:cTn id="62"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63" dur="1000" fill="hold"/>
                                        <p:tgtEl>
                                          <p:spTgt spid="3">
                                            <p:txEl>
                                              <p:pRg st="10" end="10"/>
                                            </p:txEl>
                                          </p:spTgt>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3">
                                            <p:txEl>
                                              <p:pRg st="11" end="11"/>
                                            </p:txEl>
                                          </p:spTgt>
                                        </p:tgtEl>
                                        <p:attrNameLst>
                                          <p:attrName>style.visibility</p:attrName>
                                        </p:attrNameLst>
                                      </p:cBhvr>
                                      <p:to>
                                        <p:strVal val="visible"/>
                                      </p:to>
                                    </p:set>
                                    <p:animEffect transition="in" filter="fade">
                                      <p:cBhvr>
                                        <p:cTn id="66" dur="1000"/>
                                        <p:tgtEl>
                                          <p:spTgt spid="3">
                                            <p:txEl>
                                              <p:pRg st="11" end="11"/>
                                            </p:txEl>
                                          </p:spTgt>
                                        </p:tgtEl>
                                      </p:cBhvr>
                                    </p:animEffect>
                                    <p:anim calcmode="lin" valueType="num">
                                      <p:cBhvr>
                                        <p:cTn id="67"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68"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92925" y="624110"/>
            <a:ext cx="8911687" cy="676656"/>
          </a:xfrm>
        </p:spPr>
        <p:txBody>
          <a:bodyPr/>
          <a:lstStyle/>
          <a:p>
            <a:r>
              <a:rPr lang="ru-RU" dirty="0" smtClean="0"/>
              <a:t>      </a:t>
            </a:r>
            <a:r>
              <a:rPr lang="ru-RU" b="1" i="1" dirty="0" smtClean="0">
                <a:latin typeface="Tahoma" panose="020B0604030504040204" pitchFamily="34" charset="0"/>
                <a:ea typeface="Tahoma" panose="020B0604030504040204" pitchFamily="34" charset="0"/>
                <a:cs typeface="Tahoma" panose="020B0604030504040204" pitchFamily="34" charset="0"/>
              </a:rPr>
              <a:t>Этапы сервировки стола:</a:t>
            </a:r>
            <a:endParaRPr lang="ru-RU" b="1" i="1" dirty="0">
              <a:latin typeface="Tahoma" panose="020B0604030504040204" pitchFamily="34" charset="0"/>
              <a:ea typeface="Tahoma" panose="020B0604030504040204" pitchFamily="34" charset="0"/>
              <a:cs typeface="Tahoma" panose="020B0604030504040204" pitchFamily="34" charset="0"/>
            </a:endParaRPr>
          </a:p>
        </p:txBody>
      </p:sp>
      <p:sp>
        <p:nvSpPr>
          <p:cNvPr id="3" name="Объект 2"/>
          <p:cNvSpPr>
            <a:spLocks noGrp="1"/>
          </p:cNvSpPr>
          <p:nvPr>
            <p:ph idx="1"/>
          </p:nvPr>
        </p:nvSpPr>
        <p:spPr>
          <a:xfrm>
            <a:off x="1429555" y="1468192"/>
            <a:ext cx="10075057" cy="5112912"/>
          </a:xfrm>
        </p:spPr>
        <p:txBody>
          <a:bodyPr>
            <a:normAutofit/>
          </a:bodyPr>
          <a:lstStyle/>
          <a:p>
            <a:r>
              <a:rPr lang="ru-RU" sz="2600" b="1" dirty="0" smtClean="0">
                <a:latin typeface="Tahoma" panose="020B0604030504040204" pitchFamily="34" charset="0"/>
                <a:ea typeface="Tahoma" panose="020B0604030504040204" pitchFamily="34" charset="0"/>
                <a:cs typeface="Tahoma" panose="020B0604030504040204" pitchFamily="34" charset="0"/>
              </a:rPr>
              <a:t>сначала </a:t>
            </a:r>
            <a:r>
              <a:rPr lang="ru-RU" sz="2600" b="1" dirty="0">
                <a:latin typeface="Tahoma" panose="020B0604030504040204" pitchFamily="34" charset="0"/>
                <a:ea typeface="Tahoma" panose="020B0604030504040204" pitchFamily="34" charset="0"/>
                <a:cs typeface="Tahoma" panose="020B0604030504040204" pitchFamily="34" charset="0"/>
              </a:rPr>
              <a:t>на стол ставится салфетница;</a:t>
            </a:r>
          </a:p>
          <a:p>
            <a:r>
              <a:rPr lang="ru-RU" sz="2600" b="1" dirty="0" smtClean="0">
                <a:latin typeface="Tahoma" panose="020B0604030504040204" pitchFamily="34" charset="0"/>
                <a:ea typeface="Tahoma" panose="020B0604030504040204" pitchFamily="34" charset="0"/>
                <a:cs typeface="Tahoma" panose="020B0604030504040204" pitchFamily="34" charset="0"/>
              </a:rPr>
              <a:t> </a:t>
            </a:r>
            <a:r>
              <a:rPr lang="ru-RU" sz="2600" b="1" dirty="0">
                <a:latin typeface="Tahoma" panose="020B0604030504040204" pitchFamily="34" charset="0"/>
                <a:ea typeface="Tahoma" panose="020B0604030504040204" pitchFamily="34" charset="0"/>
                <a:cs typeface="Tahoma" panose="020B0604030504040204" pitchFamily="34" charset="0"/>
              </a:rPr>
              <a:t>затем - горячий напиток (чтобы он успел остыть);</a:t>
            </a:r>
          </a:p>
          <a:p>
            <a:r>
              <a:rPr lang="ru-RU" sz="2600" b="1" dirty="0" smtClean="0">
                <a:latin typeface="Tahoma" panose="020B0604030504040204" pitchFamily="34" charset="0"/>
                <a:ea typeface="Tahoma" panose="020B0604030504040204" pitchFamily="34" charset="0"/>
                <a:cs typeface="Tahoma" panose="020B0604030504040204" pitchFamily="34" charset="0"/>
              </a:rPr>
              <a:t> </a:t>
            </a:r>
            <a:r>
              <a:rPr lang="ru-RU" sz="2600" b="1" dirty="0">
                <a:latin typeface="Tahoma" panose="020B0604030504040204" pitchFamily="34" charset="0"/>
                <a:ea typeface="Tahoma" panose="020B0604030504040204" pitchFamily="34" charset="0"/>
                <a:cs typeface="Tahoma" panose="020B0604030504040204" pitchFamily="34" charset="0"/>
              </a:rPr>
              <a:t>после этого выкладываются столовые приборы соответственно возрасту </a:t>
            </a:r>
            <a:r>
              <a:rPr lang="ru-RU" sz="2600" b="1" dirty="0" smtClean="0">
                <a:latin typeface="Tahoma" panose="020B0604030504040204" pitchFamily="34" charset="0"/>
                <a:ea typeface="Tahoma" panose="020B0604030504040204" pitchFamily="34" charset="0"/>
                <a:cs typeface="Tahoma" panose="020B0604030504040204" pitchFamily="34" charset="0"/>
              </a:rPr>
              <a:t>;</a:t>
            </a:r>
            <a:endParaRPr lang="ru-RU" sz="2600" b="1" dirty="0">
              <a:latin typeface="Tahoma" panose="020B0604030504040204" pitchFamily="34" charset="0"/>
              <a:ea typeface="Tahoma" panose="020B0604030504040204" pitchFamily="34" charset="0"/>
              <a:cs typeface="Tahoma" panose="020B0604030504040204" pitchFamily="34" charset="0"/>
            </a:endParaRPr>
          </a:p>
          <a:p>
            <a:r>
              <a:rPr lang="ru-RU" sz="2600" b="1" dirty="0" smtClean="0">
                <a:latin typeface="Tahoma" panose="020B0604030504040204" pitchFamily="34" charset="0"/>
                <a:ea typeface="Tahoma" panose="020B0604030504040204" pitchFamily="34" charset="0"/>
                <a:cs typeface="Tahoma" panose="020B0604030504040204" pitchFamily="34" charset="0"/>
              </a:rPr>
              <a:t>завершающий </a:t>
            </a:r>
            <a:r>
              <a:rPr lang="ru-RU" sz="2600" b="1" dirty="0">
                <a:latin typeface="Tahoma" panose="020B0604030504040204" pitchFamily="34" charset="0"/>
                <a:ea typeface="Tahoma" panose="020B0604030504040204" pitchFamily="34" charset="0"/>
                <a:cs typeface="Tahoma" panose="020B0604030504040204" pitchFamily="34" charset="0"/>
              </a:rPr>
              <a:t>этап - еда.</a:t>
            </a:r>
          </a:p>
          <a:p>
            <a:r>
              <a:rPr lang="ru-RU" sz="2600" b="1" dirty="0">
                <a:latin typeface="Tahoma" panose="020B0604030504040204" pitchFamily="34" charset="0"/>
                <a:ea typeface="Tahoma" panose="020B0604030504040204" pitchFamily="34" charset="0"/>
                <a:cs typeface="Tahoma" panose="020B0604030504040204" pitchFamily="34" charset="0"/>
              </a:rPr>
              <a:t>Разумеется, для разных групп или в зависимости от приема пищи итоговый результат будет отличаться. Так, на обед добавится глубокая тарелка, а малышам не стоит класть ножи и вилки</a:t>
            </a:r>
            <a:r>
              <a:rPr lang="ru-RU" sz="2600" b="1" dirty="0" smtClean="0">
                <a:latin typeface="Tahoma" panose="020B0604030504040204" pitchFamily="34" charset="0"/>
                <a:ea typeface="Tahoma" panose="020B0604030504040204" pitchFamily="34" charset="0"/>
                <a:cs typeface="Tahoma" panose="020B0604030504040204" pitchFamily="34" charset="0"/>
              </a:rPr>
              <a:t>.</a:t>
            </a:r>
            <a:endParaRPr lang="ru-RU" sz="26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8904929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0163" y="463639"/>
            <a:ext cx="9852337" cy="6220496"/>
          </a:xfrm>
        </p:spPr>
      </p:pic>
    </p:spTree>
    <p:extLst>
      <p:ext uri="{BB962C8B-B14F-4D97-AF65-F5344CB8AC3E}">
        <p14:creationId xmlns:p14="http://schemas.microsoft.com/office/powerpoint/2010/main" val="21863012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42900" y="624110"/>
            <a:ext cx="10225825" cy="4527439"/>
          </a:xfrm>
        </p:spPr>
      </p:pic>
    </p:spTree>
    <p:extLst>
      <p:ext uri="{BB962C8B-B14F-4D97-AF65-F5344CB8AC3E}">
        <p14:creationId xmlns:p14="http://schemas.microsoft.com/office/powerpoint/2010/main" val="22282953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718631" y="1255923"/>
            <a:ext cx="9785981" cy="4655299"/>
          </a:xfrm>
        </p:spPr>
        <p:txBody>
          <a:bodyPr/>
          <a:lstStyle/>
          <a:p>
            <a:r>
              <a:rPr lang="ru-RU" sz="2400" b="1" i="1"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В. А. Сухомлинский писал, что от того, как прошло детство, кто вёл ребёнка за руку в детские годы, что вошло в его ум и сердце с окружающего мира, - от этого в решающей степени зависит, каким человеком станет сегодняшний малыш.</a:t>
            </a:r>
          </a:p>
          <a:p>
            <a:endParaRPr lang="ru-RU" sz="2400" b="1" i="1"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endParaRPr>
          </a:p>
          <a:p>
            <a:endParaRPr lang="ru-RU" dirty="0"/>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5234" y="3142976"/>
            <a:ext cx="6670025" cy="3715024"/>
          </a:xfrm>
          <a:prstGeom prst="rect">
            <a:avLst/>
          </a:prstGeom>
        </p:spPr>
      </p:pic>
    </p:spTree>
    <p:extLst>
      <p:ext uri="{BB962C8B-B14F-4D97-AF65-F5344CB8AC3E}">
        <p14:creationId xmlns:p14="http://schemas.microsoft.com/office/powerpoint/2010/main" val="565521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661376" y="231819"/>
            <a:ext cx="8430076" cy="6426557"/>
          </a:xfrm>
        </p:spPr>
        <p:txBody>
          <a:bodyPr>
            <a:normAutofit fontScale="92500" lnSpcReduction="20000"/>
          </a:bodyPr>
          <a:lstStyle/>
          <a:p>
            <a:pPr marL="0" indent="0">
              <a:buNone/>
            </a:pPr>
            <a:r>
              <a:rPr lang="ru-RU" sz="1700" b="1" dirty="0">
                <a:latin typeface="Tahoma" panose="020B0604030504040204" pitchFamily="34" charset="0"/>
                <a:ea typeface="Tahoma" panose="020B0604030504040204" pitchFamily="34" charset="0"/>
                <a:cs typeface="Tahoma" panose="020B0604030504040204" pitchFamily="34" charset="0"/>
              </a:rPr>
              <a:t> </a:t>
            </a:r>
            <a:r>
              <a:rPr lang="ru-RU" sz="1700" b="1" dirty="0" smtClean="0">
                <a:latin typeface="Tahoma" panose="020B0604030504040204" pitchFamily="34" charset="0"/>
                <a:ea typeface="Tahoma" panose="020B0604030504040204" pitchFamily="34" charset="0"/>
                <a:cs typeface="Tahoma" panose="020B0604030504040204" pitchFamily="34" charset="0"/>
              </a:rPr>
              <a:t>                                </a:t>
            </a:r>
            <a:r>
              <a:rPr lang="ru-RU" sz="1700" b="1" dirty="0">
                <a:solidFill>
                  <a:srgbClr val="FF0000"/>
                </a:solidFill>
                <a:latin typeface="Tahoma" panose="020B0604030504040204" pitchFamily="34" charset="0"/>
                <a:ea typeface="Tahoma" panose="020B0604030504040204" pitchFamily="34" charset="0"/>
                <a:cs typeface="Tahoma" panose="020B0604030504040204" pitchFamily="34" charset="0"/>
              </a:rPr>
              <a:t>Давайте рассмотрим подробнее сервировку </a:t>
            </a:r>
            <a:r>
              <a:rPr lang="ru-RU" sz="17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стола:</a:t>
            </a:r>
            <a:endParaRPr lang="ru-RU" sz="1700" b="1" dirty="0">
              <a:solidFill>
                <a:srgbClr val="FF0000"/>
              </a:solidFill>
              <a:latin typeface="Tahoma" panose="020B0604030504040204" pitchFamily="34" charset="0"/>
              <a:ea typeface="Tahoma" panose="020B0604030504040204" pitchFamily="34" charset="0"/>
              <a:cs typeface="Tahoma" panose="020B0604030504040204" pitchFamily="34" charset="0"/>
            </a:endParaRPr>
          </a:p>
          <a:p>
            <a:pPr lvl="0"/>
            <a:r>
              <a:rPr lang="ru-RU" sz="1700" b="1" dirty="0" smtClean="0">
                <a:latin typeface="Tahoma" panose="020B0604030504040204" pitchFamily="34" charset="0"/>
                <a:ea typeface="Tahoma" panose="020B0604030504040204" pitchFamily="34" charset="0"/>
                <a:cs typeface="Tahoma" panose="020B0604030504040204" pitchFamily="34" charset="0"/>
              </a:rPr>
              <a:t>на </a:t>
            </a:r>
            <a:r>
              <a:rPr lang="ru-RU" sz="1700" b="1" dirty="0">
                <a:latin typeface="Tahoma" panose="020B0604030504040204" pitchFamily="34" charset="0"/>
                <a:ea typeface="Tahoma" panose="020B0604030504040204" pitchFamily="34" charset="0"/>
                <a:cs typeface="Tahoma" panose="020B0604030504040204" pitchFamily="34" charset="0"/>
              </a:rPr>
              <a:t>чистый стол постелить скатерть, ее края опускают со всех сторон одинаково, но не ниже сидений стульев. а лучше под каждый столовый прибор — салфетку, чистую, нарядную на вид;</a:t>
            </a:r>
          </a:p>
          <a:p>
            <a:pPr lvl="0"/>
            <a:r>
              <a:rPr lang="ru-RU" sz="1700" b="1" dirty="0">
                <a:latin typeface="Tahoma" panose="020B0604030504040204" pitchFamily="34" charset="0"/>
                <a:ea typeface="Tahoma" panose="020B0604030504040204" pitchFamily="34" charset="0"/>
                <a:cs typeface="Tahoma" panose="020B0604030504040204" pitchFamily="34" charset="0"/>
              </a:rPr>
              <a:t>бумажные салфетки не раскладывают, а ставят в </a:t>
            </a:r>
            <a:r>
              <a:rPr lang="ru-RU" sz="1700" b="1" dirty="0" smtClean="0">
                <a:latin typeface="Tahoma" panose="020B0604030504040204" pitchFamily="34" charset="0"/>
                <a:ea typeface="Tahoma" panose="020B0604030504040204" pitchFamily="34" charset="0"/>
                <a:cs typeface="Tahoma" panose="020B0604030504040204" pitchFamily="34" charset="0"/>
              </a:rPr>
              <a:t>салфетницы </a:t>
            </a:r>
            <a:r>
              <a:rPr lang="ru-RU" sz="1700" b="1" dirty="0">
                <a:latin typeface="Tahoma" panose="020B0604030504040204" pitchFamily="34" charset="0"/>
                <a:ea typeface="Tahoma" panose="020B0604030504040204" pitchFamily="34" charset="0"/>
                <a:cs typeface="Tahoma" panose="020B0604030504040204" pitchFamily="34" charset="0"/>
              </a:rPr>
              <a:t>(закончив есть, вытирают сначала губы, затем руки, а использованные салфетки кладут на блюдо);</a:t>
            </a:r>
          </a:p>
          <a:p>
            <a:pPr lvl="0"/>
            <a:r>
              <a:rPr lang="ru-RU" sz="1700" b="1" dirty="0">
                <a:latin typeface="Tahoma" panose="020B0604030504040204" pitchFamily="34" charset="0"/>
                <a:ea typeface="Tahoma" panose="020B0604030504040204" pitchFamily="34" charset="0"/>
                <a:cs typeface="Tahoma" panose="020B0604030504040204" pitchFamily="34" charset="0"/>
              </a:rPr>
              <a:t>хлебница ставится в центре стола, при необходимости хлеб нарезается пополам </a:t>
            </a:r>
            <a:r>
              <a:rPr lang="ru-RU" sz="1700" b="1" i="1" dirty="0">
                <a:latin typeface="Tahoma" panose="020B0604030504040204" pitchFamily="34" charset="0"/>
                <a:ea typeface="Tahoma" panose="020B0604030504040204" pitchFamily="34" charset="0"/>
                <a:cs typeface="Tahoma" panose="020B0604030504040204" pitchFamily="34" charset="0"/>
              </a:rPr>
              <a:t>(не ломается);</a:t>
            </a:r>
            <a:endParaRPr lang="ru-RU" sz="1700" b="1" dirty="0">
              <a:latin typeface="Tahoma" panose="020B0604030504040204" pitchFamily="34" charset="0"/>
              <a:ea typeface="Tahoma" panose="020B0604030504040204" pitchFamily="34" charset="0"/>
              <a:cs typeface="Tahoma" panose="020B0604030504040204" pitchFamily="34" charset="0"/>
            </a:endParaRPr>
          </a:p>
          <a:p>
            <a:pPr lvl="0"/>
            <a:r>
              <a:rPr lang="ru-RU" sz="1700" b="1" dirty="0">
                <a:latin typeface="Tahoma" panose="020B0604030504040204" pitchFamily="34" charset="0"/>
                <a:ea typeface="Tahoma" panose="020B0604030504040204" pitchFamily="34" charset="0"/>
                <a:cs typeface="Tahoma" panose="020B0604030504040204" pitchFamily="34" charset="0"/>
              </a:rPr>
              <a:t>р</a:t>
            </a:r>
            <a:r>
              <a:rPr lang="ru-RU" sz="1700" b="1" smtClean="0">
                <a:latin typeface="Tahoma" panose="020B0604030504040204" pitchFamily="34" charset="0"/>
                <a:ea typeface="Tahoma" panose="020B0604030504040204" pitchFamily="34" charset="0"/>
                <a:cs typeface="Tahoma" panose="020B0604030504040204" pitchFamily="34" charset="0"/>
              </a:rPr>
              <a:t>асставляются </a:t>
            </a:r>
            <a:r>
              <a:rPr lang="ru-RU" sz="1700" b="1" dirty="0">
                <a:latin typeface="Tahoma" panose="020B0604030504040204" pitchFamily="34" charset="0"/>
                <a:ea typeface="Tahoma" panose="020B0604030504040204" pitchFamily="34" charset="0"/>
                <a:cs typeface="Tahoma" panose="020B0604030504040204" pitchFamily="34" charset="0"/>
              </a:rPr>
              <a:t>чайные пары;</a:t>
            </a:r>
          </a:p>
          <a:p>
            <a:pPr lvl="0"/>
            <a:r>
              <a:rPr lang="ru-RU" sz="1700" b="1" dirty="0">
                <a:latin typeface="Tahoma" panose="020B0604030504040204" pitchFamily="34" charset="0"/>
                <a:ea typeface="Tahoma" panose="020B0604030504040204" pitchFamily="34" charset="0"/>
                <a:cs typeface="Tahoma" panose="020B0604030504040204" pitchFamily="34" charset="0"/>
              </a:rPr>
              <a:t>если подают компот с ягодами, то на блюдце кладут чайную ложку</a:t>
            </a:r>
          </a:p>
          <a:p>
            <a:pPr lvl="0"/>
            <a:r>
              <a:rPr lang="ru-RU" sz="1700" b="1" dirty="0">
                <a:latin typeface="Tahoma" panose="020B0604030504040204" pitchFamily="34" charset="0"/>
                <a:ea typeface="Tahoma" panose="020B0604030504040204" pitchFamily="34" charset="0"/>
                <a:cs typeface="Tahoma" panose="020B0604030504040204" pitchFamily="34" charset="0"/>
              </a:rPr>
              <a:t>справа от тарелки кладут столовые приборы:</a:t>
            </a:r>
          </a:p>
          <a:p>
            <a:pPr marL="0" indent="0">
              <a:buNone/>
            </a:pPr>
            <a:r>
              <a:rPr lang="ru-RU" sz="1700" b="1" dirty="0" smtClean="0">
                <a:latin typeface="Tahoma" panose="020B0604030504040204" pitchFamily="34" charset="0"/>
                <a:ea typeface="Tahoma" panose="020B0604030504040204" pitchFamily="34" charset="0"/>
                <a:cs typeface="Tahoma" panose="020B0604030504040204" pitchFamily="34" charset="0"/>
              </a:rPr>
              <a:t>    ближе </a:t>
            </a:r>
            <a:r>
              <a:rPr lang="ru-RU" sz="1700" b="1" dirty="0">
                <a:latin typeface="Tahoma" panose="020B0604030504040204" pitchFamily="34" charset="0"/>
                <a:ea typeface="Tahoma" panose="020B0604030504040204" pitchFamily="34" charset="0"/>
                <a:cs typeface="Tahoma" panose="020B0604030504040204" pitchFamily="34" charset="0"/>
              </a:rPr>
              <a:t>к тарелке вилку зубчиками кверху, рядом столовую ложку углублением вниз,</a:t>
            </a:r>
          </a:p>
          <a:p>
            <a:r>
              <a:rPr lang="ru-RU" sz="1700" b="1" dirty="0">
                <a:latin typeface="Tahoma" panose="020B0604030504040204" pitchFamily="34" charset="0"/>
                <a:ea typeface="Tahoma" panose="020B0604030504040204" pitchFamily="34" charset="0"/>
                <a:cs typeface="Tahoma" panose="020B0604030504040204" pitchFamily="34" charset="0"/>
              </a:rPr>
              <a:t>если подается столовый нож, тогда вилку кладут слева от тарелки, а нож справа ближе к тарелке, лезвием к тарелке (ножом разрезают на маленькие кусочки мясо, колбасу, сыр, огурцы, помидоры, яблоки, груши).</a:t>
            </a:r>
          </a:p>
          <a:p>
            <a:r>
              <a:rPr lang="ru-RU" sz="1700" b="1" dirty="0">
                <a:latin typeface="Tahoma" panose="020B0604030504040204" pitchFamily="34" charset="0"/>
                <a:ea typeface="Tahoma" panose="020B0604030504040204" pitchFamily="34" charset="0"/>
                <a:cs typeface="Tahoma" panose="020B0604030504040204" pitchFamily="34" charset="0"/>
              </a:rPr>
              <a:t>то, что легко разделать вилкой, едят без </a:t>
            </a:r>
            <a:r>
              <a:rPr lang="ru-RU" sz="1700" b="1" u="sng" dirty="0">
                <a:latin typeface="Tahoma" panose="020B0604030504040204" pitchFamily="34" charset="0"/>
                <a:ea typeface="Tahoma" panose="020B0604030504040204" pitchFamily="34" charset="0"/>
                <a:cs typeface="Tahoma" panose="020B0604030504040204" pitchFamily="34" charset="0"/>
              </a:rPr>
              <a:t>ножа</a:t>
            </a:r>
            <a:r>
              <a:rPr lang="ru-RU" sz="1700" b="1" dirty="0">
                <a:latin typeface="Tahoma" panose="020B0604030504040204" pitchFamily="34" charset="0"/>
                <a:ea typeface="Tahoma" panose="020B0604030504040204" pitchFamily="34" charset="0"/>
                <a:cs typeface="Tahoma" panose="020B0604030504040204" pitchFamily="34" charset="0"/>
              </a:rPr>
              <a:t>: вареный картофель, котлеты, запеканку, омлет.</a:t>
            </a:r>
          </a:p>
          <a:p>
            <a:pPr lvl="0"/>
            <a:r>
              <a:rPr lang="ru-RU" sz="1700" b="1" dirty="0">
                <a:latin typeface="Tahoma" panose="020B0604030504040204" pitchFamily="34" charset="0"/>
                <a:ea typeface="Tahoma" panose="020B0604030504040204" pitchFamily="34" charset="0"/>
                <a:cs typeface="Tahoma" panose="020B0604030504040204" pitchFamily="34" charset="0"/>
              </a:rPr>
              <a:t>салат, овощную нарезку, маринад подают в отдельной тарелочке</a:t>
            </a:r>
          </a:p>
          <a:p>
            <a:pPr lvl="0"/>
            <a:r>
              <a:rPr lang="ru-RU" sz="1700" b="1" dirty="0">
                <a:latin typeface="Tahoma" panose="020B0604030504040204" pitchFamily="34" charset="0"/>
                <a:ea typeface="Tahoma" panose="020B0604030504040204" pitchFamily="34" charset="0"/>
                <a:cs typeface="Tahoma" panose="020B0604030504040204" pitchFamily="34" charset="0"/>
              </a:rPr>
              <a:t>раскладка блюд на тарелках должна быть эстетически привлекательной</a:t>
            </a:r>
          </a:p>
          <a:p>
            <a:pPr lvl="0"/>
            <a:r>
              <a:rPr lang="ru-RU" sz="1700" b="1" dirty="0">
                <a:latin typeface="Tahoma" panose="020B0604030504040204" pitchFamily="34" charset="0"/>
                <a:ea typeface="Tahoma" panose="020B0604030504040204" pitchFamily="34" charset="0"/>
                <a:cs typeface="Tahoma" panose="020B0604030504040204" pitchFamily="34" charset="0"/>
              </a:rPr>
              <a:t>по мере съедания блюд необходимо убирать грязные тарелки.</a:t>
            </a:r>
          </a:p>
          <a:p>
            <a:pPr marL="0" indent="0">
              <a:buNone/>
            </a:pPr>
            <a:endParaRPr lang="ru-RU" sz="1700" b="1" dirty="0">
              <a:latin typeface="Tahoma" panose="020B0604030504040204" pitchFamily="34" charset="0"/>
              <a:ea typeface="Tahoma" panose="020B0604030504040204" pitchFamily="34" charset="0"/>
              <a:cs typeface="Tahoma" panose="020B0604030504040204" pitchFamily="34" charset="0"/>
            </a:endParaRPr>
          </a:p>
          <a:p>
            <a:endParaRPr lang="ru-RU" dirty="0"/>
          </a:p>
        </p:txBody>
      </p:sp>
    </p:spTree>
    <p:extLst>
      <p:ext uri="{BB962C8B-B14F-4D97-AF65-F5344CB8AC3E}">
        <p14:creationId xmlns:p14="http://schemas.microsoft.com/office/powerpoint/2010/main" val="1515008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1000"/>
                                        <p:tgtEl>
                                          <p:spTgt spid="3">
                                            <p:txEl>
                                              <p:pRg st="6" end="6"/>
                                            </p:txEl>
                                          </p:spTgt>
                                        </p:tgtEl>
                                      </p:cBhvr>
                                    </p:animEffect>
                                    <p:anim calcmode="lin" valueType="num">
                                      <p:cBhvr>
                                        <p:cTn id="4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fade">
                                      <p:cBhvr>
                                        <p:cTn id="47" dur="1000"/>
                                        <p:tgtEl>
                                          <p:spTgt spid="3">
                                            <p:txEl>
                                              <p:pRg st="7" end="7"/>
                                            </p:txEl>
                                          </p:spTgt>
                                        </p:tgtEl>
                                      </p:cBhvr>
                                    </p:animEffect>
                                    <p:anim calcmode="lin" valueType="num">
                                      <p:cBhvr>
                                        <p:cTn id="4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3">
                                            <p:txEl>
                                              <p:pRg st="8" end="8"/>
                                            </p:txEl>
                                          </p:spTgt>
                                        </p:tgtEl>
                                        <p:attrNameLst>
                                          <p:attrName>style.visibility</p:attrName>
                                        </p:attrNameLst>
                                      </p:cBhvr>
                                      <p:to>
                                        <p:strVal val="visible"/>
                                      </p:to>
                                    </p:set>
                                    <p:animEffect transition="in" filter="fade">
                                      <p:cBhvr>
                                        <p:cTn id="54" dur="1000"/>
                                        <p:tgtEl>
                                          <p:spTgt spid="3">
                                            <p:txEl>
                                              <p:pRg st="8" end="8"/>
                                            </p:txEl>
                                          </p:spTgt>
                                        </p:tgtEl>
                                      </p:cBhvr>
                                    </p:animEffect>
                                    <p:anim calcmode="lin" valueType="num">
                                      <p:cBhvr>
                                        <p:cTn id="5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6"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Effect transition="in" filter="fade">
                                      <p:cBhvr>
                                        <p:cTn id="61" dur="1000"/>
                                        <p:tgtEl>
                                          <p:spTgt spid="3">
                                            <p:txEl>
                                              <p:pRg st="9" end="9"/>
                                            </p:txEl>
                                          </p:spTgt>
                                        </p:tgtEl>
                                      </p:cBhvr>
                                    </p:animEffect>
                                    <p:anim calcmode="lin" valueType="num">
                                      <p:cBhvr>
                                        <p:cTn id="62"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63"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nodeType="clickEffect">
                                  <p:stCondLst>
                                    <p:cond delay="0"/>
                                  </p:stCondLst>
                                  <p:childTnLst>
                                    <p:set>
                                      <p:cBhvr>
                                        <p:cTn id="67" dur="1" fill="hold">
                                          <p:stCondLst>
                                            <p:cond delay="0"/>
                                          </p:stCondLst>
                                        </p:cTn>
                                        <p:tgtEl>
                                          <p:spTgt spid="3">
                                            <p:txEl>
                                              <p:pRg st="10" end="10"/>
                                            </p:txEl>
                                          </p:spTgt>
                                        </p:tgtEl>
                                        <p:attrNameLst>
                                          <p:attrName>style.visibility</p:attrName>
                                        </p:attrNameLst>
                                      </p:cBhvr>
                                      <p:to>
                                        <p:strVal val="visible"/>
                                      </p:to>
                                    </p:set>
                                    <p:animEffect transition="in" filter="fade">
                                      <p:cBhvr>
                                        <p:cTn id="68" dur="1000"/>
                                        <p:tgtEl>
                                          <p:spTgt spid="3">
                                            <p:txEl>
                                              <p:pRg st="10" end="10"/>
                                            </p:txEl>
                                          </p:spTgt>
                                        </p:tgtEl>
                                      </p:cBhvr>
                                    </p:animEffect>
                                    <p:anim calcmode="lin" valueType="num">
                                      <p:cBhvr>
                                        <p:cTn id="69"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70"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nodeType="clickEffect">
                                  <p:stCondLst>
                                    <p:cond delay="0"/>
                                  </p:stCondLst>
                                  <p:childTnLst>
                                    <p:set>
                                      <p:cBhvr>
                                        <p:cTn id="74" dur="1" fill="hold">
                                          <p:stCondLst>
                                            <p:cond delay="0"/>
                                          </p:stCondLst>
                                        </p:cTn>
                                        <p:tgtEl>
                                          <p:spTgt spid="3">
                                            <p:txEl>
                                              <p:pRg st="11" end="11"/>
                                            </p:txEl>
                                          </p:spTgt>
                                        </p:tgtEl>
                                        <p:attrNameLst>
                                          <p:attrName>style.visibility</p:attrName>
                                        </p:attrNameLst>
                                      </p:cBhvr>
                                      <p:to>
                                        <p:strVal val="visible"/>
                                      </p:to>
                                    </p:set>
                                    <p:animEffect transition="in" filter="fade">
                                      <p:cBhvr>
                                        <p:cTn id="75" dur="1000"/>
                                        <p:tgtEl>
                                          <p:spTgt spid="3">
                                            <p:txEl>
                                              <p:pRg st="11" end="11"/>
                                            </p:txEl>
                                          </p:spTgt>
                                        </p:tgtEl>
                                      </p:cBhvr>
                                    </p:animEffect>
                                    <p:anim calcmode="lin" valueType="num">
                                      <p:cBhvr>
                                        <p:cTn id="76"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77" dur="1000" fill="hold"/>
                                        <p:tgtEl>
                                          <p:spTgt spid="3">
                                            <p:txEl>
                                              <p:pRg st="11" end="11"/>
                                            </p:txEl>
                                          </p:spTgt>
                                        </p:tgtEl>
                                        <p:attrNameLst>
                                          <p:attrName>ppt_y</p:attrName>
                                        </p:attrNameLst>
                                      </p:cBhvr>
                                      <p:tavLst>
                                        <p:tav tm="0">
                                          <p:val>
                                            <p:strVal val="#ppt_y+.1"/>
                                          </p:val>
                                        </p:tav>
                                        <p:tav tm="100000">
                                          <p:val>
                                            <p:strVal val="#ppt_y"/>
                                          </p:val>
                                        </p:tav>
                                      </p:tavLst>
                                    </p:anim>
                                  </p:childTnLst>
                                </p:cTn>
                              </p:par>
                              <p:par>
                                <p:cTn id="78" presetID="42" presetClass="entr" presetSubtype="0" fill="hold" nodeType="withEffect">
                                  <p:stCondLst>
                                    <p:cond delay="0"/>
                                  </p:stCondLst>
                                  <p:childTnLst>
                                    <p:set>
                                      <p:cBhvr>
                                        <p:cTn id="79" dur="1" fill="hold">
                                          <p:stCondLst>
                                            <p:cond delay="0"/>
                                          </p:stCondLst>
                                        </p:cTn>
                                        <p:tgtEl>
                                          <p:spTgt spid="3">
                                            <p:txEl>
                                              <p:pRg st="12" end="12"/>
                                            </p:txEl>
                                          </p:spTgt>
                                        </p:tgtEl>
                                        <p:attrNameLst>
                                          <p:attrName>style.visibility</p:attrName>
                                        </p:attrNameLst>
                                      </p:cBhvr>
                                      <p:to>
                                        <p:strVal val="visible"/>
                                      </p:to>
                                    </p:set>
                                    <p:animEffect transition="in" filter="fade">
                                      <p:cBhvr>
                                        <p:cTn id="80" dur="1000"/>
                                        <p:tgtEl>
                                          <p:spTgt spid="3">
                                            <p:txEl>
                                              <p:pRg st="12" end="12"/>
                                            </p:txEl>
                                          </p:spTgt>
                                        </p:tgtEl>
                                      </p:cBhvr>
                                    </p:animEffect>
                                    <p:anim calcmode="lin" valueType="num">
                                      <p:cBhvr>
                                        <p:cTn id="81"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82"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42361" y="0"/>
            <a:ext cx="10649639" cy="6858000"/>
          </a:xfrm>
          <a:prstGeom prst="rect">
            <a:avLst/>
          </a:prstGeom>
        </p:spPr>
      </p:pic>
    </p:spTree>
    <p:extLst>
      <p:ext uri="{BB962C8B-B14F-4D97-AF65-F5344CB8AC3E}">
        <p14:creationId xmlns:p14="http://schemas.microsoft.com/office/powerpoint/2010/main" val="128759865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635617" y="631065"/>
            <a:ext cx="9868995" cy="5280157"/>
          </a:xfrm>
        </p:spPr>
        <p:txBody>
          <a:bodyPr>
            <a:normAutofit/>
          </a:bodyPr>
          <a:lstStyle/>
          <a:p>
            <a:pPr marL="0" lvl="0" indent="0">
              <a:buNone/>
            </a:pPr>
            <a:r>
              <a:rPr lang="ru-RU" b="1" i="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К </a:t>
            </a:r>
            <a:r>
              <a:rPr lang="ru-RU" b="1" i="1" u="sng" dirty="0">
                <a:solidFill>
                  <a:srgbClr val="FF0000"/>
                </a:solidFill>
                <a:latin typeface="Tahoma" panose="020B0604030504040204" pitchFamily="34" charset="0"/>
                <a:ea typeface="Tahoma" panose="020B0604030504040204" pitchFamily="34" charset="0"/>
                <a:cs typeface="Tahoma" panose="020B0604030504040204" pitchFamily="34" charset="0"/>
              </a:rPr>
              <a:t>завтраку стол сервируется следующим образом:</a:t>
            </a:r>
            <a:endParaRPr lang="ru-RU" dirty="0">
              <a:solidFill>
                <a:srgbClr val="FF0000"/>
              </a:solidFill>
              <a:latin typeface="Tahoma" panose="020B0604030504040204" pitchFamily="34" charset="0"/>
              <a:ea typeface="Tahoma" panose="020B0604030504040204" pitchFamily="34" charset="0"/>
              <a:cs typeface="Tahoma" panose="020B0604030504040204" pitchFamily="34" charset="0"/>
            </a:endParaRPr>
          </a:p>
          <a:p>
            <a:r>
              <a:rPr lang="ru-RU" sz="2000" b="1" dirty="0">
                <a:latin typeface="Tahoma" panose="020B0604030504040204" pitchFamily="34" charset="0"/>
                <a:ea typeface="Tahoma" panose="020B0604030504040204" pitchFamily="34" charset="0"/>
                <a:cs typeface="Tahoma" panose="020B0604030504040204" pitchFamily="34" charset="0"/>
              </a:rPr>
              <a:t>На середину стола ставится хлебница с хлебом накрытая салфеткой, тарелка с порционным маслом, салфетница</a:t>
            </a:r>
          </a:p>
          <a:p>
            <a:r>
              <a:rPr lang="ru-RU" sz="2000" b="1" dirty="0">
                <a:latin typeface="Tahoma" panose="020B0604030504040204" pitchFamily="34" charset="0"/>
                <a:ea typeface="Tahoma" panose="020B0604030504040204" pitchFamily="34" charset="0"/>
                <a:cs typeface="Tahoma" panose="020B0604030504040204" pitchFamily="34" charset="0"/>
              </a:rPr>
              <a:t>Затем раскладывают ложки, вилки, ножи </a:t>
            </a:r>
            <a:r>
              <a:rPr lang="ru-RU" sz="2000" b="1" i="1" dirty="0">
                <a:latin typeface="Tahoma" panose="020B0604030504040204" pitchFamily="34" charset="0"/>
                <a:ea typeface="Tahoma" panose="020B0604030504040204" pitchFamily="34" charset="0"/>
                <a:cs typeface="Tahoma" panose="020B0604030504040204" pitchFamily="34" charset="0"/>
              </a:rPr>
              <a:t>(для масла)</a:t>
            </a:r>
            <a:r>
              <a:rPr lang="ru-RU" sz="2000" b="1" dirty="0">
                <a:latin typeface="Tahoma" panose="020B0604030504040204" pitchFamily="34" charset="0"/>
                <a:ea typeface="Tahoma" panose="020B0604030504040204" pitchFamily="34" charset="0"/>
                <a:cs typeface="Tahoma" panose="020B0604030504040204" pitchFamily="34" charset="0"/>
              </a:rPr>
              <a:t> – старший дошкольный возраст. Вилка с левой стороны, нож и ложка– справа. Если нет ножей – справа ложка и вилка. Чайные пары ставятся в центре стола, по количеству детей.</a:t>
            </a:r>
          </a:p>
          <a:p>
            <a:r>
              <a:rPr lang="ru-RU" sz="2000" b="1" dirty="0">
                <a:latin typeface="Tahoma" panose="020B0604030504040204" pitchFamily="34" charset="0"/>
                <a:ea typeface="Tahoma" panose="020B0604030504040204" pitchFamily="34" charset="0"/>
                <a:cs typeface="Tahoma" panose="020B0604030504040204" pitchFamily="34" charset="0"/>
              </a:rPr>
              <a:t>Основное блюдо детям подает младший воспитатель перед тем, как они сядут за стол. Заранее блюда не раскладывают, за исключением тех, которые едят холодными. Подают и убирают посуду слева от сидящего ребенка.</a:t>
            </a:r>
          </a:p>
          <a:p>
            <a:r>
              <a:rPr lang="ru-RU" sz="2000" b="1" dirty="0">
                <a:latin typeface="Tahoma" panose="020B0604030504040204" pitchFamily="34" charset="0"/>
                <a:ea typeface="Tahoma" panose="020B0604030504040204" pitchFamily="34" charset="0"/>
                <a:cs typeface="Tahoma" panose="020B0604030504040204" pitchFamily="34" charset="0"/>
              </a:rPr>
              <a:t>Если на завтрак подают яйца, их кладут в тарелку, которая стоит в центре стола.</a:t>
            </a:r>
          </a:p>
          <a:p>
            <a:endParaRPr lang="ru-RU" sz="20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553372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344059" y="412124"/>
            <a:ext cx="6819440" cy="6143222"/>
          </a:xfrm>
        </p:spPr>
        <p:txBody>
          <a:bodyPr>
            <a:normAutofit/>
          </a:bodyPr>
          <a:lstStyle/>
          <a:p>
            <a:pPr marL="0" lvl="0" indent="0">
              <a:buNone/>
            </a:pPr>
            <a:r>
              <a:rPr lang="ru-RU" b="1" i="1" u="sng" dirty="0">
                <a:solidFill>
                  <a:srgbClr val="FF0000"/>
                </a:solidFill>
                <a:latin typeface="Tahoma" panose="020B0604030504040204" pitchFamily="34" charset="0"/>
                <a:ea typeface="Tahoma" panose="020B0604030504040204" pitchFamily="34" charset="0"/>
                <a:cs typeface="Tahoma" panose="020B0604030504040204" pitchFamily="34" charset="0"/>
              </a:rPr>
              <a:t>К обеду стол сервируется:</a:t>
            </a:r>
            <a:endParaRPr lang="ru-RU" b="1" dirty="0">
              <a:solidFill>
                <a:srgbClr val="FF0000"/>
              </a:solidFill>
              <a:latin typeface="Tahoma" panose="020B0604030504040204" pitchFamily="34" charset="0"/>
              <a:ea typeface="Tahoma" panose="020B0604030504040204" pitchFamily="34" charset="0"/>
              <a:cs typeface="Tahoma" panose="020B0604030504040204" pitchFamily="34" charset="0"/>
            </a:endParaRPr>
          </a:p>
          <a:p>
            <a:r>
              <a:rPr lang="ru-RU" b="1" dirty="0">
                <a:latin typeface="Tahoma" panose="020B0604030504040204" pitchFamily="34" charset="0"/>
                <a:ea typeface="Tahoma" panose="020B0604030504040204" pitchFamily="34" charset="0"/>
                <a:cs typeface="Tahoma" panose="020B0604030504040204" pitchFamily="34" charset="0"/>
              </a:rPr>
              <a:t>На середину стола ставится хлебница с хлебом накрытая салфеткой, салфетница.</a:t>
            </a:r>
          </a:p>
          <a:p>
            <a:r>
              <a:rPr lang="ru-RU" b="1" dirty="0">
                <a:latin typeface="Tahoma" panose="020B0604030504040204" pitchFamily="34" charset="0"/>
                <a:ea typeface="Tahoma" panose="020B0604030504040204" pitchFamily="34" charset="0"/>
                <a:cs typeface="Tahoma" panose="020B0604030504040204" pitchFamily="34" charset="0"/>
              </a:rPr>
              <a:t>Затем раскладывают ложки, вилки, ножи. Вилки с левой стороны, нож и ложка – справа. Если нет ножей – справа ложка и вилка.</a:t>
            </a:r>
          </a:p>
          <a:p>
            <a:r>
              <a:rPr lang="ru-RU" b="1" dirty="0">
                <a:latin typeface="Tahoma" panose="020B0604030504040204" pitchFamily="34" charset="0"/>
                <a:ea typeface="Tahoma" panose="020B0604030504040204" pitchFamily="34" charset="0"/>
                <a:cs typeface="Tahoma" panose="020B0604030504040204" pitchFamily="34" charset="0"/>
              </a:rPr>
              <a:t>Чайные пары с маленькой ложечкой ставятся в центре стола, по количеству детей.</a:t>
            </a:r>
          </a:p>
          <a:p>
            <a:r>
              <a:rPr lang="ru-RU" b="1" dirty="0">
                <a:latin typeface="Tahoma" panose="020B0604030504040204" pitchFamily="34" charset="0"/>
                <a:ea typeface="Tahoma" panose="020B0604030504040204" pitchFamily="34" charset="0"/>
                <a:cs typeface="Tahoma" panose="020B0604030504040204" pitchFamily="34" charset="0"/>
              </a:rPr>
              <a:t>Салаты, овощную нарезку, маринад раскладывают в отдельные тарелочки до того, как дети сядут за стол.</a:t>
            </a:r>
          </a:p>
          <a:p>
            <a:r>
              <a:rPr lang="ru-RU" b="1" dirty="0">
                <a:latin typeface="Tahoma" panose="020B0604030504040204" pitchFamily="34" charset="0"/>
                <a:ea typeface="Tahoma" panose="020B0604030504040204" pitchFamily="34" charset="0"/>
                <a:cs typeface="Tahoma" panose="020B0604030504040204" pitchFamily="34" charset="0"/>
              </a:rPr>
              <a:t>Супы </a:t>
            </a:r>
            <a:r>
              <a:rPr lang="ru-RU" b="1" i="1" dirty="0">
                <a:latin typeface="Tahoma" panose="020B0604030504040204" pitchFamily="34" charset="0"/>
                <a:ea typeface="Tahoma" panose="020B0604030504040204" pitchFamily="34" charset="0"/>
                <a:cs typeface="Tahoma" panose="020B0604030504040204" pitchFamily="34" charset="0"/>
              </a:rPr>
              <a:t>(если нет салатов)</a:t>
            </a:r>
            <a:r>
              <a:rPr lang="ru-RU" b="1" dirty="0">
                <a:latin typeface="Tahoma" panose="020B0604030504040204" pitchFamily="34" charset="0"/>
                <a:ea typeface="Tahoma" panose="020B0604030504040204" pitchFamily="34" charset="0"/>
                <a:cs typeface="Tahoma" panose="020B0604030504040204" pitchFamily="34" charset="0"/>
              </a:rPr>
              <a:t> подаются только тогда, когда ребёнок сядет за стол.</a:t>
            </a:r>
          </a:p>
          <a:p>
            <a:r>
              <a:rPr lang="ru-RU" b="1" dirty="0">
                <a:latin typeface="Tahoma" panose="020B0604030504040204" pitchFamily="34" charset="0"/>
                <a:ea typeface="Tahoma" panose="020B0604030504040204" pitchFamily="34" charset="0"/>
                <a:cs typeface="Tahoma" panose="020B0604030504040204" pitchFamily="34" charset="0"/>
              </a:rPr>
              <a:t>Не нужно преждевременно раскладывать второе, чтобы оно не </a:t>
            </a:r>
            <a:r>
              <a:rPr lang="ru-RU" b="1" u="sng" dirty="0">
                <a:latin typeface="Tahoma" panose="020B0604030504040204" pitchFamily="34" charset="0"/>
                <a:ea typeface="Tahoma" panose="020B0604030504040204" pitchFamily="34" charset="0"/>
                <a:cs typeface="Tahoma" panose="020B0604030504040204" pitchFamily="34" charset="0"/>
              </a:rPr>
              <a:t>остывало</a:t>
            </a:r>
            <a:r>
              <a:rPr lang="ru-RU" b="1" dirty="0">
                <a:latin typeface="Tahoma" panose="020B0604030504040204" pitchFamily="34" charset="0"/>
                <a:ea typeface="Tahoma" panose="020B0604030504040204" pitchFamily="34" charset="0"/>
                <a:cs typeface="Tahoma" panose="020B0604030504040204" pitchFamily="34" charset="0"/>
              </a:rPr>
              <a:t>: остывшая пища менее полезна. Если воспитатель и младший воспитатель внимательно следит за детьми во время еды, они всегда успеют вовремя подать каждому второе.</a:t>
            </a:r>
          </a:p>
          <a:p>
            <a:endParaRPr lang="ru-RU" dirty="0"/>
          </a:p>
        </p:txBody>
      </p:sp>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51635" y="3018622"/>
            <a:ext cx="3782456" cy="3536724"/>
          </a:xfrm>
          <a:prstGeom prst="rect">
            <a:avLst/>
          </a:prstGeom>
        </p:spPr>
      </p:pic>
    </p:spTree>
    <p:extLst>
      <p:ext uri="{BB962C8B-B14F-4D97-AF65-F5344CB8AC3E}">
        <p14:creationId xmlns:p14="http://schemas.microsoft.com/office/powerpoint/2010/main" val="4285312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1000"/>
                                        <p:tgtEl>
                                          <p:spTgt spid="3">
                                            <p:txEl>
                                              <p:pRg st="6" end="6"/>
                                            </p:txEl>
                                          </p:spTgt>
                                        </p:tgtEl>
                                      </p:cBhvr>
                                    </p:animEffect>
                                    <p:anim calcmode="lin" valueType="num">
                                      <p:cBhvr>
                                        <p:cTn id="4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648495" y="566670"/>
            <a:ext cx="10290219" cy="5344552"/>
          </a:xfrm>
        </p:spPr>
        <p:txBody>
          <a:bodyPr/>
          <a:lstStyle/>
          <a:p>
            <a:pPr marL="0" lvl="0" indent="0">
              <a:buNone/>
            </a:pPr>
            <a:r>
              <a:rPr lang="ru-RU" b="1" i="1" u="sng" dirty="0">
                <a:solidFill>
                  <a:srgbClr val="FF0000"/>
                </a:solidFill>
                <a:latin typeface="Tahoma" panose="020B0604030504040204" pitchFamily="34" charset="0"/>
                <a:ea typeface="Tahoma" panose="020B0604030504040204" pitchFamily="34" charset="0"/>
                <a:cs typeface="Tahoma" panose="020B0604030504040204" pitchFamily="34" charset="0"/>
              </a:rPr>
              <a:t>К ужину стол сервируется</a:t>
            </a:r>
            <a:r>
              <a:rPr lang="ru-RU" b="1" i="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a:t>
            </a:r>
          </a:p>
          <a:p>
            <a:pPr marL="0" lvl="0" indent="0">
              <a:buNone/>
            </a:pPr>
            <a:endParaRPr lang="ru-RU" b="1" dirty="0">
              <a:solidFill>
                <a:srgbClr val="FF0000"/>
              </a:solidFill>
              <a:latin typeface="Tahoma" panose="020B0604030504040204" pitchFamily="34" charset="0"/>
              <a:ea typeface="Tahoma" panose="020B0604030504040204" pitchFamily="34" charset="0"/>
              <a:cs typeface="Tahoma" panose="020B0604030504040204" pitchFamily="34" charset="0"/>
            </a:endParaRPr>
          </a:p>
          <a:p>
            <a:r>
              <a:rPr lang="ru-RU" sz="2400" b="1" dirty="0">
                <a:latin typeface="Tahoma" panose="020B0604030504040204" pitchFamily="34" charset="0"/>
                <a:ea typeface="Tahoma" panose="020B0604030504040204" pitchFamily="34" charset="0"/>
                <a:cs typeface="Tahoma" panose="020B0604030504040204" pitchFamily="34" charset="0"/>
              </a:rPr>
              <a:t>В центре стола ставится салфетница, чайные пары.</a:t>
            </a:r>
          </a:p>
          <a:p>
            <a:r>
              <a:rPr lang="ru-RU" sz="2400" b="1" dirty="0">
                <a:latin typeface="Tahoma" panose="020B0604030504040204" pitchFamily="34" charset="0"/>
                <a:ea typeface="Tahoma" panose="020B0604030504040204" pitchFamily="34" charset="0"/>
                <a:cs typeface="Tahoma" panose="020B0604030504040204" pitchFamily="34" charset="0"/>
              </a:rPr>
              <a:t>Тарелка ставится каждому ребёнку, если предлагается выпечка или </a:t>
            </a:r>
            <a:r>
              <a:rPr lang="ru-RU" sz="2400" b="1" dirty="0" smtClean="0">
                <a:latin typeface="Tahoma" panose="020B0604030504040204" pitchFamily="34" charset="0"/>
                <a:ea typeface="Tahoma" panose="020B0604030504040204" pitchFamily="34" charset="0"/>
                <a:cs typeface="Tahoma" panose="020B0604030504040204" pitchFamily="34" charset="0"/>
              </a:rPr>
              <a:t>печенье, ставится отдельная тарелка.</a:t>
            </a:r>
            <a:endParaRPr lang="ru-RU" sz="2400" b="1" dirty="0">
              <a:latin typeface="Tahoma" panose="020B0604030504040204" pitchFamily="34" charset="0"/>
              <a:ea typeface="Tahoma" panose="020B0604030504040204" pitchFamily="34" charset="0"/>
              <a:cs typeface="Tahoma" panose="020B0604030504040204" pitchFamily="34" charset="0"/>
            </a:endParaRPr>
          </a:p>
          <a:p>
            <a:r>
              <a:rPr lang="ru-RU" sz="2400" b="1" dirty="0">
                <a:latin typeface="Tahoma" panose="020B0604030504040204" pitchFamily="34" charset="0"/>
                <a:ea typeface="Tahoma" panose="020B0604030504040204" pitchFamily="34" charset="0"/>
                <a:cs typeface="Tahoma" panose="020B0604030504040204" pitchFamily="34" charset="0"/>
              </a:rPr>
              <a:t>В остальном стол сервируется так же, как и к завтраку. Не подается только масло.</a:t>
            </a:r>
          </a:p>
          <a:p>
            <a:endParaRPr lang="ru-RU" sz="24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567181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18953" y="624110"/>
            <a:ext cx="10097036" cy="631813"/>
          </a:xfrm>
        </p:spPr>
        <p:txBody>
          <a:bodyPr>
            <a:normAutofit fontScale="90000"/>
          </a:bodyPr>
          <a:lstStyle/>
          <a:p>
            <a:r>
              <a:rPr lang="ru-RU" b="1" i="1" dirty="0" smtClean="0">
                <a:latin typeface="Tahoma" panose="020B0604030504040204" pitchFamily="34" charset="0"/>
                <a:ea typeface="Tahoma" panose="020B0604030504040204" pitchFamily="34" charset="0"/>
                <a:cs typeface="Tahoma" panose="020B0604030504040204" pitchFamily="34" charset="0"/>
              </a:rPr>
              <a:t>Дидактическая игра «Сервировка стола»</a:t>
            </a:r>
            <a:endParaRPr lang="ru-RU" b="1" i="1" dirty="0">
              <a:latin typeface="Tahoma" panose="020B0604030504040204" pitchFamily="34" charset="0"/>
              <a:ea typeface="Tahoma" panose="020B0604030504040204" pitchFamily="34" charset="0"/>
              <a:cs typeface="Tahoma" panose="020B0604030504040204" pitchFamily="34" charset="0"/>
            </a:endParaRPr>
          </a:p>
        </p:txBody>
      </p:sp>
      <p:pic>
        <p:nvPicPr>
          <p:cNvPr id="10" name="Объект 9"/>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658876" y="1905000"/>
            <a:ext cx="5032307" cy="3778250"/>
          </a:xfrm>
        </p:spPr>
      </p:pic>
      <p:sp>
        <p:nvSpPr>
          <p:cNvPr id="3" name="Прямоугольник 2"/>
          <p:cNvSpPr/>
          <p:nvPr/>
        </p:nvSpPr>
        <p:spPr>
          <a:xfrm>
            <a:off x="1652530" y="1582341"/>
            <a:ext cx="4803354" cy="4801314"/>
          </a:xfrm>
          <a:prstGeom prst="rect">
            <a:avLst/>
          </a:prstGeom>
        </p:spPr>
        <p:txBody>
          <a:bodyPr wrap="square">
            <a:spAutoFit/>
          </a:bodyPr>
          <a:lstStyle/>
          <a:p>
            <a:r>
              <a:rPr lang="ru-RU" b="1" dirty="0">
                <a:latin typeface="Tahoma" panose="020B0604030504040204" pitchFamily="34" charset="0"/>
                <a:ea typeface="Tahoma" panose="020B0604030504040204" pitchFamily="34" charset="0"/>
                <a:cs typeface="Tahoma" panose="020B0604030504040204" pitchFamily="34" charset="0"/>
              </a:rPr>
              <a:t>Перед детьми на столы выкладываются салфетки-скатерти. Рядом с каждым ребёнком - подносы с раздаточным материалом. Инструкция педагога: «Дети, возьмите тарелочку и положите её в середину салфетки. Возьмите торт и положите его в верхний правый угол и т. д.». Дети выполняют задание по инструкции педагога. После того, как вся скатерть будет сервирована, педагог предлагает детям рассказать, какие предметы разложены на скатерти. Например, «У меня на салфетке в нижнем левом углу лежит вилка. Справа от чашки лежит ложка».</a:t>
            </a:r>
          </a:p>
        </p:txBody>
      </p:sp>
    </p:spTree>
    <p:extLst>
      <p:ext uri="{BB962C8B-B14F-4D97-AF65-F5344CB8AC3E}">
        <p14:creationId xmlns:p14="http://schemas.microsoft.com/office/powerpoint/2010/main" val="242768085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34492" y="0"/>
            <a:ext cx="10657507" cy="6858000"/>
          </a:xfrm>
        </p:spPr>
      </p:pic>
    </p:spTree>
    <p:extLst>
      <p:ext uri="{BB962C8B-B14F-4D97-AF65-F5344CB8AC3E}">
        <p14:creationId xmlns:p14="http://schemas.microsoft.com/office/powerpoint/2010/main" val="117960920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7447" y="0"/>
            <a:ext cx="10594554" cy="6858000"/>
          </a:xfrm>
          <a:prstGeom prst="rect">
            <a:avLst/>
          </a:prstGeom>
        </p:spPr>
      </p:pic>
      <p:sp>
        <p:nvSpPr>
          <p:cNvPr id="6" name="Объект 5"/>
          <p:cNvSpPr>
            <a:spLocks noGrp="1"/>
          </p:cNvSpPr>
          <p:nvPr>
            <p:ph idx="1"/>
          </p:nvPr>
        </p:nvSpPr>
        <p:spPr/>
        <p:txBody>
          <a:bodyPr/>
          <a:lstStyle/>
          <a:p>
            <a:endParaRPr lang="ru-RU" u="sng" dirty="0"/>
          </a:p>
        </p:txBody>
      </p:sp>
    </p:spTree>
    <p:extLst>
      <p:ext uri="{BB962C8B-B14F-4D97-AF65-F5344CB8AC3E}">
        <p14:creationId xmlns:p14="http://schemas.microsoft.com/office/powerpoint/2010/main" val="289957108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455313" y="257577"/>
            <a:ext cx="10431887" cy="6515869"/>
          </a:xfrm>
        </p:spPr>
        <p:txBody>
          <a:bodyPr/>
          <a:lstStyle/>
          <a:p>
            <a:r>
              <a:rPr lang="ru-RU" b="1" dirty="0">
                <a:solidFill>
                  <a:srgbClr val="FF0000"/>
                </a:solidFill>
                <a:latin typeface="Tahoma" panose="020B0604030504040204" pitchFamily="34" charset="0"/>
                <a:ea typeface="Tahoma" panose="020B0604030504040204" pitchFamily="34" charset="0"/>
                <a:cs typeface="Tahoma" panose="020B0604030504040204" pitchFamily="34" charset="0"/>
              </a:rPr>
              <a:t>Игра «Чистоплотные дети» </a:t>
            </a:r>
            <a:endParaRPr lang="ru-RU" b="1"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a:p>
            <a:pPr marL="0" indent="0">
              <a:buNone/>
            </a:pPr>
            <a:r>
              <a:rPr lang="ru-RU" b="1" dirty="0" smtClean="0">
                <a:latin typeface="Tahoma" panose="020B0604030504040204" pitchFamily="34" charset="0"/>
                <a:ea typeface="Tahoma" panose="020B0604030504040204" pitchFamily="34" charset="0"/>
                <a:cs typeface="Tahoma" panose="020B0604030504040204" pitchFamily="34" charset="0"/>
              </a:rPr>
              <a:t>Задачи </a:t>
            </a:r>
            <a:r>
              <a:rPr lang="ru-RU" b="1" dirty="0">
                <a:latin typeface="Tahoma" panose="020B0604030504040204" pitchFamily="34" charset="0"/>
                <a:ea typeface="Tahoma" panose="020B0604030504040204" pitchFamily="34" charset="0"/>
                <a:cs typeface="Tahoma" panose="020B0604030504040204" pitchFamily="34" charset="0"/>
              </a:rPr>
              <a:t>игры. Проверить знания детей о предметах гигиены и их назначении. </a:t>
            </a:r>
            <a:endParaRPr lang="ru-RU" b="1" dirty="0" smtClean="0">
              <a:latin typeface="Tahoma" panose="020B0604030504040204" pitchFamily="34" charset="0"/>
              <a:ea typeface="Tahoma" panose="020B0604030504040204" pitchFamily="34" charset="0"/>
              <a:cs typeface="Tahoma" panose="020B0604030504040204" pitchFamily="34" charset="0"/>
            </a:endParaRPr>
          </a:p>
          <a:p>
            <a:pPr marL="0" indent="0">
              <a:buNone/>
            </a:pPr>
            <a:r>
              <a:rPr lang="ru-RU" b="1" dirty="0" smtClean="0">
                <a:latin typeface="Tahoma" panose="020B0604030504040204" pitchFamily="34" charset="0"/>
                <a:ea typeface="Tahoma" panose="020B0604030504040204" pitchFamily="34" charset="0"/>
                <a:cs typeface="Tahoma" panose="020B0604030504040204" pitchFamily="34" charset="0"/>
              </a:rPr>
              <a:t>Ход </a:t>
            </a:r>
            <a:r>
              <a:rPr lang="ru-RU" b="1" dirty="0">
                <a:latin typeface="Tahoma" panose="020B0604030504040204" pitchFamily="34" charset="0"/>
                <a:ea typeface="Tahoma" panose="020B0604030504040204" pitchFamily="34" charset="0"/>
                <a:cs typeface="Tahoma" panose="020B0604030504040204" pitchFamily="34" charset="0"/>
              </a:rPr>
              <a:t>игры. </a:t>
            </a:r>
            <a:r>
              <a:rPr lang="ru-RU" b="1" dirty="0" smtClean="0">
                <a:latin typeface="Tahoma" panose="020B0604030504040204" pitchFamily="34" charset="0"/>
                <a:ea typeface="Tahoma" panose="020B0604030504040204" pitchFamily="34" charset="0"/>
                <a:cs typeface="Tahoma" panose="020B0604030504040204" pitchFamily="34" charset="0"/>
              </a:rPr>
              <a:t>Взрослый </a:t>
            </a:r>
            <a:r>
              <a:rPr lang="ru-RU" b="1" dirty="0">
                <a:latin typeface="Tahoma" panose="020B0604030504040204" pitchFamily="34" charset="0"/>
                <a:ea typeface="Tahoma" panose="020B0604030504040204" pitchFamily="34" charset="0"/>
                <a:cs typeface="Tahoma" panose="020B0604030504040204" pitchFamily="34" charset="0"/>
              </a:rPr>
              <a:t>говорит детям, что хочет убедиться в том, что они чистоплотные и аккуратные: пусть они скажут, что нужно для того, что- бы волосы, руки и лицо были </a:t>
            </a:r>
            <a:r>
              <a:rPr lang="ru-RU" b="1" dirty="0" smtClean="0">
                <a:latin typeface="Tahoma" panose="020B0604030504040204" pitchFamily="34" charset="0"/>
                <a:ea typeface="Tahoma" panose="020B0604030504040204" pitchFamily="34" charset="0"/>
                <a:cs typeface="Tahoma" panose="020B0604030504040204" pitchFamily="34" charset="0"/>
              </a:rPr>
              <a:t>чистыми.</a:t>
            </a:r>
          </a:p>
          <a:p>
            <a:pPr marL="0" indent="0">
              <a:buNone/>
            </a:pPr>
            <a:r>
              <a:rPr lang="ru-RU" b="1" dirty="0" smtClean="0">
                <a:latin typeface="Tahoma" panose="020B0604030504040204" pitchFamily="34" charset="0"/>
                <a:ea typeface="Tahoma" panose="020B0604030504040204" pitchFamily="34" charset="0"/>
                <a:cs typeface="Tahoma" panose="020B0604030504040204" pitchFamily="34" charset="0"/>
              </a:rPr>
              <a:t> </a:t>
            </a:r>
            <a:r>
              <a:rPr lang="ru-RU" b="1" dirty="0">
                <a:latin typeface="Tahoma" panose="020B0604030504040204" pitchFamily="34" charset="0"/>
                <a:ea typeface="Tahoma" panose="020B0604030504040204" pitchFamily="34" charset="0"/>
                <a:cs typeface="Tahoma" panose="020B0604030504040204" pitchFamily="34" charset="0"/>
              </a:rPr>
              <a:t>Затем </a:t>
            </a:r>
            <a:r>
              <a:rPr lang="ru-RU" b="1" dirty="0" smtClean="0">
                <a:latin typeface="Tahoma" panose="020B0604030504040204" pitchFamily="34" charset="0"/>
                <a:ea typeface="Tahoma" panose="020B0604030504040204" pitchFamily="34" charset="0"/>
                <a:cs typeface="Tahoma" panose="020B0604030504040204" pitchFamily="34" charset="0"/>
              </a:rPr>
              <a:t>воспитатель </a:t>
            </a:r>
            <a:r>
              <a:rPr lang="ru-RU" b="1" dirty="0">
                <a:latin typeface="Tahoma" panose="020B0604030504040204" pitchFamily="34" charset="0"/>
                <a:ea typeface="Tahoma" panose="020B0604030504040204" pitchFamily="34" charset="0"/>
                <a:cs typeface="Tahoma" panose="020B0604030504040204" pitchFamily="34" charset="0"/>
              </a:rPr>
              <a:t>говорит: "Руки</a:t>
            </a:r>
            <a:r>
              <a:rPr lang="ru-RU" b="1" dirty="0" smtClean="0">
                <a:latin typeface="Tahoma" panose="020B0604030504040204" pitchFamily="34" charset="0"/>
                <a:ea typeface="Tahoma" panose="020B0604030504040204" pitchFamily="34" charset="0"/>
                <a:cs typeface="Tahoma" panose="020B0604030504040204" pitchFamily="34" charset="0"/>
              </a:rPr>
              <a:t>”.</a:t>
            </a:r>
          </a:p>
          <a:p>
            <a:pPr marL="0" indent="0">
              <a:buNone/>
            </a:pPr>
            <a:r>
              <a:rPr lang="ru-RU" b="1" dirty="0" smtClean="0">
                <a:latin typeface="Tahoma" panose="020B0604030504040204" pitchFamily="34" charset="0"/>
                <a:ea typeface="Tahoma" panose="020B0604030504040204" pitchFamily="34" charset="0"/>
                <a:cs typeface="Tahoma" panose="020B0604030504040204" pitchFamily="34" charset="0"/>
              </a:rPr>
              <a:t> </a:t>
            </a:r>
            <a:r>
              <a:rPr lang="ru-RU" b="1" dirty="0">
                <a:latin typeface="Tahoma" panose="020B0604030504040204" pitchFamily="34" charset="0"/>
                <a:ea typeface="Tahoma" panose="020B0604030504040204" pitchFamily="34" charset="0"/>
                <a:cs typeface="Tahoma" panose="020B0604030504040204" pitchFamily="34" charset="0"/>
              </a:rPr>
              <a:t>Дети, которых она вызывает, </a:t>
            </a:r>
            <a:r>
              <a:rPr lang="ru-RU" b="1" dirty="0" smtClean="0">
                <a:latin typeface="Tahoma" panose="020B0604030504040204" pitchFamily="34" charset="0"/>
                <a:ea typeface="Tahoma" panose="020B0604030504040204" pitchFamily="34" charset="0"/>
                <a:cs typeface="Tahoma" panose="020B0604030504040204" pitchFamily="34" charset="0"/>
              </a:rPr>
              <a:t>отвечают</a:t>
            </a:r>
            <a:r>
              <a:rPr lang="ru-RU" b="1" dirty="0">
                <a:latin typeface="Tahoma" panose="020B0604030504040204" pitchFamily="34" charset="0"/>
                <a:ea typeface="Tahoma" panose="020B0604030504040204" pitchFamily="34" charset="0"/>
                <a:cs typeface="Tahoma" panose="020B0604030504040204" pitchFamily="34" charset="0"/>
              </a:rPr>
              <a:t>: "Мыло, щетка, полотенце</a:t>
            </a:r>
            <a:r>
              <a:rPr lang="ru-RU" b="1" dirty="0" smtClean="0">
                <a:latin typeface="Tahoma" panose="020B0604030504040204" pitchFamily="34" charset="0"/>
                <a:ea typeface="Tahoma" panose="020B0604030504040204" pitchFamily="34" charset="0"/>
                <a:cs typeface="Tahoma" panose="020B0604030504040204" pitchFamily="34" charset="0"/>
              </a:rPr>
              <a:t>”.</a:t>
            </a:r>
          </a:p>
          <a:p>
            <a:pPr marL="0" indent="0">
              <a:buNone/>
            </a:pPr>
            <a:r>
              <a:rPr lang="ru-RU" b="1" dirty="0" smtClean="0">
                <a:latin typeface="Tahoma" panose="020B0604030504040204" pitchFamily="34" charset="0"/>
                <a:ea typeface="Tahoma" panose="020B0604030504040204" pitchFamily="34" charset="0"/>
                <a:cs typeface="Tahoma" panose="020B0604030504040204" pitchFamily="34" charset="0"/>
              </a:rPr>
              <a:t> </a:t>
            </a:r>
            <a:r>
              <a:rPr lang="ru-RU" b="1" dirty="0">
                <a:latin typeface="Tahoma" panose="020B0604030504040204" pitchFamily="34" charset="0"/>
                <a:ea typeface="Tahoma" panose="020B0604030504040204" pitchFamily="34" charset="0"/>
                <a:cs typeface="Tahoma" panose="020B0604030504040204" pitchFamily="34" charset="0"/>
              </a:rPr>
              <a:t>Подобным же образом дети реагируют на слова "волосы” (гребень, щетка, ножницы, шампунь, мыло), </a:t>
            </a:r>
            <a:endParaRPr lang="ru-RU" b="1" dirty="0" smtClean="0">
              <a:latin typeface="Tahoma" panose="020B0604030504040204" pitchFamily="34" charset="0"/>
              <a:ea typeface="Tahoma" panose="020B0604030504040204" pitchFamily="34" charset="0"/>
              <a:cs typeface="Tahoma" panose="020B0604030504040204" pitchFamily="34" charset="0"/>
            </a:endParaRPr>
          </a:p>
          <a:p>
            <a:pPr marL="0" indent="0">
              <a:buNone/>
            </a:pPr>
            <a:r>
              <a:rPr lang="ru-RU" b="1" dirty="0" smtClean="0">
                <a:latin typeface="Tahoma" panose="020B0604030504040204" pitchFamily="34" charset="0"/>
                <a:ea typeface="Tahoma" panose="020B0604030504040204" pitchFamily="34" charset="0"/>
                <a:cs typeface="Tahoma" panose="020B0604030504040204" pitchFamily="34" charset="0"/>
              </a:rPr>
              <a:t>"</a:t>
            </a:r>
            <a:r>
              <a:rPr lang="ru-RU" b="1" dirty="0">
                <a:latin typeface="Tahoma" panose="020B0604030504040204" pitchFamily="34" charset="0"/>
                <a:ea typeface="Tahoma" panose="020B0604030504040204" pitchFamily="34" charset="0"/>
                <a:cs typeface="Tahoma" panose="020B0604030504040204" pitchFamily="34" charset="0"/>
              </a:rPr>
              <a:t>купание” (</a:t>
            </a:r>
            <a:r>
              <a:rPr lang="ru-RU" b="1" dirty="0" smtClean="0">
                <a:latin typeface="Tahoma" panose="020B0604030504040204" pitchFamily="34" charset="0"/>
                <a:ea typeface="Tahoma" panose="020B0604030504040204" pitchFamily="34" charset="0"/>
                <a:cs typeface="Tahoma" panose="020B0604030504040204" pitchFamily="34" charset="0"/>
              </a:rPr>
              <a:t>ванна</a:t>
            </a:r>
            <a:r>
              <a:rPr lang="ru-RU" b="1" dirty="0">
                <a:latin typeface="Tahoma" panose="020B0604030504040204" pitchFamily="34" charset="0"/>
                <a:ea typeface="Tahoma" panose="020B0604030504040204" pitchFamily="34" charset="0"/>
                <a:cs typeface="Tahoma" panose="020B0604030504040204" pitchFamily="34" charset="0"/>
              </a:rPr>
              <a:t>, полотенце, душ, умывальник, губка, мыло и пр.). </a:t>
            </a:r>
            <a:endParaRPr lang="ru-RU" b="1" dirty="0" smtClean="0">
              <a:latin typeface="Tahoma" panose="020B0604030504040204" pitchFamily="34" charset="0"/>
              <a:ea typeface="Tahoma" panose="020B0604030504040204" pitchFamily="34" charset="0"/>
              <a:cs typeface="Tahoma" panose="020B0604030504040204" pitchFamily="34" charset="0"/>
            </a:endParaRPr>
          </a:p>
          <a:p>
            <a:pPr marL="0" indent="0">
              <a:buNone/>
            </a:pPr>
            <a:r>
              <a:rPr lang="ru-RU" b="1" dirty="0" smtClean="0">
                <a:latin typeface="Tahoma" panose="020B0604030504040204" pitchFamily="34" charset="0"/>
                <a:ea typeface="Tahoma" panose="020B0604030504040204" pitchFamily="34" charset="0"/>
                <a:cs typeface="Tahoma" panose="020B0604030504040204" pitchFamily="34" charset="0"/>
              </a:rPr>
              <a:t>Вариант</a:t>
            </a:r>
            <a:r>
              <a:rPr lang="ru-RU" b="1" dirty="0">
                <a:latin typeface="Tahoma" panose="020B0604030504040204" pitchFamily="34" charset="0"/>
                <a:ea typeface="Tahoma" panose="020B0604030504040204" pitchFamily="34" charset="0"/>
                <a:cs typeface="Tahoma" panose="020B0604030504040204" pitchFamily="34" charset="0"/>
              </a:rPr>
              <a:t>. </a:t>
            </a:r>
            <a:r>
              <a:rPr lang="ru-RU" b="1" dirty="0" smtClean="0">
                <a:latin typeface="Tahoma" panose="020B0604030504040204" pitchFamily="34" charset="0"/>
                <a:ea typeface="Tahoma" panose="020B0604030504040204" pitchFamily="34" charset="0"/>
                <a:cs typeface="Tahoma" panose="020B0604030504040204" pitchFamily="34" charset="0"/>
              </a:rPr>
              <a:t>Взрослый </a:t>
            </a:r>
            <a:r>
              <a:rPr lang="ru-RU" b="1" dirty="0">
                <a:latin typeface="Tahoma" panose="020B0604030504040204" pitchFamily="34" charset="0"/>
                <a:ea typeface="Tahoma" panose="020B0604030504040204" pitchFamily="34" charset="0"/>
                <a:cs typeface="Tahoma" panose="020B0604030504040204" pitchFamily="34" charset="0"/>
              </a:rPr>
              <a:t>задает вопрос: "Что нам нужно, когда мы утром встаем</a:t>
            </a:r>
            <a:r>
              <a:rPr lang="ru-RU" b="1" dirty="0" smtClean="0">
                <a:latin typeface="Tahoma" panose="020B0604030504040204" pitchFamily="34" charset="0"/>
                <a:ea typeface="Tahoma" panose="020B0604030504040204" pitchFamily="34" charset="0"/>
                <a:cs typeface="Tahoma" panose="020B0604030504040204" pitchFamily="34" charset="0"/>
              </a:rPr>
              <a:t>?”</a:t>
            </a:r>
          </a:p>
          <a:p>
            <a:pPr marL="0" indent="0">
              <a:buNone/>
            </a:pPr>
            <a:r>
              <a:rPr lang="ru-RU" b="1" dirty="0" smtClean="0">
                <a:latin typeface="Tahoma" panose="020B0604030504040204" pitchFamily="34" charset="0"/>
                <a:ea typeface="Tahoma" panose="020B0604030504040204" pitchFamily="34" charset="0"/>
                <a:cs typeface="Tahoma" panose="020B0604030504040204" pitchFamily="34" charset="0"/>
              </a:rPr>
              <a:t> </a:t>
            </a:r>
            <a:r>
              <a:rPr lang="ru-RU" b="1" dirty="0">
                <a:latin typeface="Tahoma" panose="020B0604030504040204" pitchFamily="34" charset="0"/>
                <a:ea typeface="Tahoma" panose="020B0604030504040204" pitchFamily="34" charset="0"/>
                <a:cs typeface="Tahoma" panose="020B0604030504040204" pitchFamily="34" charset="0"/>
              </a:rPr>
              <a:t>Дети знают, что должны назвать предметы гигиены, которые </a:t>
            </a:r>
            <a:r>
              <a:rPr lang="ru-RU" b="1" dirty="0" smtClean="0">
                <a:latin typeface="Tahoma" panose="020B0604030504040204" pitchFamily="34" charset="0"/>
                <a:ea typeface="Tahoma" panose="020B0604030504040204" pitchFamily="34" charset="0"/>
                <a:cs typeface="Tahoma" panose="020B0604030504040204" pitchFamily="34" charset="0"/>
              </a:rPr>
              <a:t>используются </a:t>
            </a:r>
            <a:r>
              <a:rPr lang="ru-RU" b="1" dirty="0">
                <a:latin typeface="Tahoma" panose="020B0604030504040204" pitchFamily="34" charset="0"/>
                <a:ea typeface="Tahoma" panose="020B0604030504040204" pitchFamily="34" charset="0"/>
                <a:cs typeface="Tahoma" panose="020B0604030504040204" pitchFamily="34" charset="0"/>
              </a:rPr>
              <a:t>утром (щетка для рук, паста, мыло, </a:t>
            </a:r>
            <a:r>
              <a:rPr lang="ru-RU" b="1" dirty="0" smtClean="0">
                <a:latin typeface="Tahoma" panose="020B0604030504040204" pitchFamily="34" charset="0"/>
                <a:ea typeface="Tahoma" panose="020B0604030504040204" pitchFamily="34" charset="0"/>
                <a:cs typeface="Tahoma" panose="020B0604030504040204" pitchFamily="34" charset="0"/>
              </a:rPr>
              <a:t>платок, полотенце)</a:t>
            </a:r>
            <a:endParaRPr lang="ru-RU" b="1" dirty="0">
              <a:latin typeface="Tahoma" panose="020B0604030504040204" pitchFamily="34" charset="0"/>
              <a:ea typeface="Tahoma" panose="020B0604030504040204" pitchFamily="34" charset="0"/>
              <a:cs typeface="Tahoma" panose="020B0604030504040204" pitchFamily="34" charset="0"/>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0402" y="5144876"/>
            <a:ext cx="1505782" cy="1137493"/>
          </a:xfrm>
          <a:prstGeom prst="rect">
            <a:avLst/>
          </a:prstGeo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6037" y="4653797"/>
            <a:ext cx="2386991" cy="2119649"/>
          </a:xfrm>
          <a:prstGeom prst="rect">
            <a:avLst/>
          </a:prstGeom>
        </p:spPr>
      </p:pic>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4637" y="5144876"/>
            <a:ext cx="1830905" cy="1628570"/>
          </a:xfrm>
          <a:prstGeom prst="rect">
            <a:avLst/>
          </a:prstGeom>
        </p:spPr>
      </p:pic>
    </p:spTree>
    <p:extLst>
      <p:ext uri="{BB962C8B-B14F-4D97-AF65-F5344CB8AC3E}">
        <p14:creationId xmlns:p14="http://schemas.microsoft.com/office/powerpoint/2010/main" val="94292697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553378" y="440675"/>
            <a:ext cx="7678758" cy="6290631"/>
          </a:xfrm>
        </p:spPr>
        <p:txBody>
          <a:bodyPr>
            <a:normAutofit lnSpcReduction="10000"/>
          </a:bodyPr>
          <a:lstStyle/>
          <a:p>
            <a:r>
              <a:rPr lang="ru-RU" b="1" dirty="0">
                <a:solidFill>
                  <a:srgbClr val="FF0000"/>
                </a:solidFill>
                <a:latin typeface="Tahoma" panose="020B0604030504040204" pitchFamily="34" charset="0"/>
                <a:ea typeface="Tahoma" panose="020B0604030504040204" pitchFamily="34" charset="0"/>
                <a:cs typeface="Tahoma" panose="020B0604030504040204" pitchFamily="34" charset="0"/>
              </a:rPr>
              <a:t>Игра «Что нужно кукле</a:t>
            </a:r>
            <a:r>
              <a:rPr lang="ru-RU" b="1" dirty="0" smtClean="0">
                <a:solidFill>
                  <a:srgbClr val="FF0000"/>
                </a:solidFill>
                <a:latin typeface="Tahoma" panose="020B0604030504040204" pitchFamily="34" charset="0"/>
                <a:ea typeface="Tahoma" panose="020B0604030504040204" pitchFamily="34" charset="0"/>
                <a:cs typeface="Tahoma" panose="020B0604030504040204" pitchFamily="34" charset="0"/>
              </a:rPr>
              <a:t>!»</a:t>
            </a:r>
          </a:p>
          <a:p>
            <a:pPr marL="0" indent="0">
              <a:buNone/>
            </a:pPr>
            <a:r>
              <a:rPr lang="ru-RU" b="1" dirty="0" smtClean="0">
                <a:latin typeface="Tahoma" panose="020B0604030504040204" pitchFamily="34" charset="0"/>
                <a:ea typeface="Tahoma" panose="020B0604030504040204" pitchFamily="34" charset="0"/>
                <a:cs typeface="Tahoma" panose="020B0604030504040204" pitchFamily="34" charset="0"/>
              </a:rPr>
              <a:t> </a:t>
            </a:r>
            <a:r>
              <a:rPr lang="ru-RU" b="1" dirty="0">
                <a:latin typeface="Tahoma" panose="020B0604030504040204" pitchFamily="34" charset="0"/>
                <a:ea typeface="Tahoma" panose="020B0604030504040204" pitchFamily="34" charset="0"/>
                <a:cs typeface="Tahoma" panose="020B0604030504040204" pitchFamily="34" charset="0"/>
              </a:rPr>
              <a:t>Задачи игры. Упражнять культурно-гигиенические навыки. </a:t>
            </a:r>
            <a:endParaRPr lang="ru-RU" b="1" dirty="0" smtClean="0">
              <a:latin typeface="Tahoma" panose="020B0604030504040204" pitchFamily="34" charset="0"/>
              <a:ea typeface="Tahoma" panose="020B0604030504040204" pitchFamily="34" charset="0"/>
              <a:cs typeface="Tahoma" panose="020B0604030504040204" pitchFamily="34" charset="0"/>
            </a:endParaRPr>
          </a:p>
          <a:p>
            <a:pPr marL="0" indent="0">
              <a:buNone/>
            </a:pPr>
            <a:r>
              <a:rPr lang="ru-RU" b="1" dirty="0" smtClean="0">
                <a:latin typeface="Tahoma" panose="020B0604030504040204" pitchFamily="34" charset="0"/>
                <a:ea typeface="Tahoma" panose="020B0604030504040204" pitchFamily="34" charset="0"/>
                <a:cs typeface="Tahoma" panose="020B0604030504040204" pitchFamily="34" charset="0"/>
              </a:rPr>
              <a:t>Пособия</a:t>
            </a:r>
            <a:r>
              <a:rPr lang="ru-RU" b="1" dirty="0">
                <a:latin typeface="Tahoma" panose="020B0604030504040204" pitchFamily="34" charset="0"/>
                <a:ea typeface="Tahoma" panose="020B0604030504040204" pitchFamily="34" charset="0"/>
                <a:cs typeface="Tahoma" panose="020B0604030504040204" pitchFamily="34" charset="0"/>
              </a:rPr>
              <a:t>. Картинки с изображением предметов, используемых при умывании, еде, одевании, мыло, зубная щетка, полотенце, зубная паста, гребень, щетка для рук, заколка, лента для волос, скатерть, ваза, поднос, кружка, ложка, </a:t>
            </a:r>
            <a:r>
              <a:rPr lang="ru-RU" b="1" dirty="0" smtClean="0">
                <a:latin typeface="Tahoma" panose="020B0604030504040204" pitchFamily="34" charset="0"/>
                <a:ea typeface="Tahoma" panose="020B0604030504040204" pitchFamily="34" charset="0"/>
                <a:cs typeface="Tahoma" panose="020B0604030504040204" pitchFamily="34" charset="0"/>
              </a:rPr>
              <a:t>тарелка</a:t>
            </a:r>
            <a:r>
              <a:rPr lang="ru-RU" b="1" dirty="0">
                <a:latin typeface="Tahoma" panose="020B0604030504040204" pitchFamily="34" charset="0"/>
                <a:ea typeface="Tahoma" panose="020B0604030504040204" pitchFamily="34" charset="0"/>
                <a:cs typeface="Tahoma" panose="020B0604030504040204" pitchFamily="34" charset="0"/>
              </a:rPr>
              <a:t>, столовый прибор, носки, ботинки, шапочка, платье, блузка, юбка, </a:t>
            </a:r>
            <a:r>
              <a:rPr lang="ru-RU" b="1" dirty="0" smtClean="0">
                <a:latin typeface="Tahoma" panose="020B0604030504040204" pitchFamily="34" charset="0"/>
                <a:ea typeface="Tahoma" panose="020B0604030504040204" pitchFamily="34" charset="0"/>
                <a:cs typeface="Tahoma" panose="020B0604030504040204" pitchFamily="34" charset="0"/>
              </a:rPr>
              <a:t>перчатки</a:t>
            </a:r>
            <a:r>
              <a:rPr lang="ru-RU" b="1" dirty="0">
                <a:latin typeface="Tahoma" panose="020B0604030504040204" pitchFamily="34" charset="0"/>
                <a:ea typeface="Tahoma" panose="020B0604030504040204" pitchFamily="34" charset="0"/>
                <a:cs typeface="Tahoma" panose="020B0604030504040204" pitchFamily="34" charset="0"/>
              </a:rPr>
              <a:t>, курточка). </a:t>
            </a:r>
            <a:endParaRPr lang="ru-RU" b="1" dirty="0" smtClean="0">
              <a:latin typeface="Tahoma" panose="020B0604030504040204" pitchFamily="34" charset="0"/>
              <a:ea typeface="Tahoma" panose="020B0604030504040204" pitchFamily="34" charset="0"/>
              <a:cs typeface="Tahoma" panose="020B0604030504040204" pitchFamily="34" charset="0"/>
            </a:endParaRPr>
          </a:p>
          <a:p>
            <a:pPr marL="0" indent="0">
              <a:buNone/>
            </a:pPr>
            <a:r>
              <a:rPr lang="ru-RU" b="1" dirty="0" smtClean="0">
                <a:latin typeface="Tahoma" panose="020B0604030504040204" pitchFamily="34" charset="0"/>
                <a:ea typeface="Tahoma" panose="020B0604030504040204" pitchFamily="34" charset="0"/>
                <a:cs typeface="Tahoma" panose="020B0604030504040204" pitchFamily="34" charset="0"/>
              </a:rPr>
              <a:t>Ход </a:t>
            </a:r>
            <a:r>
              <a:rPr lang="ru-RU" b="1" dirty="0">
                <a:latin typeface="Tahoma" panose="020B0604030504040204" pitchFamily="34" charset="0"/>
                <a:ea typeface="Tahoma" panose="020B0604030504040204" pitchFamily="34" charset="0"/>
                <a:cs typeface="Tahoma" panose="020B0604030504040204" pitchFamily="34" charset="0"/>
              </a:rPr>
              <a:t>игры. </a:t>
            </a:r>
            <a:r>
              <a:rPr lang="ru-RU" b="1" dirty="0" smtClean="0">
                <a:latin typeface="Tahoma" panose="020B0604030504040204" pitchFamily="34" charset="0"/>
                <a:ea typeface="Tahoma" panose="020B0604030504040204" pitchFamily="34" charset="0"/>
                <a:cs typeface="Tahoma" panose="020B0604030504040204" pitchFamily="34" charset="0"/>
              </a:rPr>
              <a:t>Педагог </a:t>
            </a:r>
            <a:r>
              <a:rPr lang="ru-RU" b="1" dirty="0">
                <a:latin typeface="Tahoma" panose="020B0604030504040204" pitchFamily="34" charset="0"/>
                <a:ea typeface="Tahoma" panose="020B0604030504040204" pitchFamily="34" charset="0"/>
                <a:cs typeface="Tahoma" panose="020B0604030504040204" pitchFamily="34" charset="0"/>
              </a:rPr>
              <a:t>знакомит детей с картинками, спрашивает их, для чего нужен каждый предмет, затем перемешивает картинки и раздает их, берет куклу и говорит детям: "Наша куколка встала и хотела бы умыться, но чем</a:t>
            </a:r>
            <a:r>
              <a:rPr lang="ru-RU" b="1" dirty="0" smtClean="0">
                <a:latin typeface="Tahoma" panose="020B0604030504040204" pitchFamily="34" charset="0"/>
                <a:ea typeface="Tahoma" panose="020B0604030504040204" pitchFamily="34" charset="0"/>
                <a:cs typeface="Tahoma" panose="020B0604030504040204" pitchFamily="34" charset="0"/>
              </a:rPr>
              <a:t>?”</a:t>
            </a:r>
          </a:p>
          <a:p>
            <a:pPr marL="0" indent="0">
              <a:buNone/>
            </a:pPr>
            <a:r>
              <a:rPr lang="ru-RU" b="1" dirty="0" smtClean="0">
                <a:latin typeface="Tahoma" panose="020B0604030504040204" pitchFamily="34" charset="0"/>
                <a:ea typeface="Tahoma" panose="020B0604030504040204" pitchFamily="34" charset="0"/>
                <a:cs typeface="Tahoma" panose="020B0604030504040204" pitchFamily="34" charset="0"/>
              </a:rPr>
              <a:t> </a:t>
            </a:r>
            <a:r>
              <a:rPr lang="ru-RU" b="1" dirty="0">
                <a:latin typeface="Tahoma" panose="020B0604030504040204" pitchFamily="34" charset="0"/>
                <a:ea typeface="Tahoma" panose="020B0604030504040204" pitchFamily="34" charset="0"/>
                <a:cs typeface="Tahoma" panose="020B0604030504040204" pitchFamily="34" charset="0"/>
              </a:rPr>
              <a:t>Дети приносят картинки, на которых нарисованы предметы, нужные кукле для умывания. Игра продолжается. </a:t>
            </a:r>
            <a:endParaRPr lang="ru-RU" b="1" dirty="0" smtClean="0">
              <a:latin typeface="Tahoma" panose="020B0604030504040204" pitchFamily="34" charset="0"/>
              <a:ea typeface="Tahoma" panose="020B0604030504040204" pitchFamily="34" charset="0"/>
              <a:cs typeface="Tahoma" panose="020B0604030504040204" pitchFamily="34" charset="0"/>
            </a:endParaRPr>
          </a:p>
          <a:p>
            <a:pPr marL="0" indent="0">
              <a:buNone/>
            </a:pPr>
            <a:r>
              <a:rPr lang="ru-RU" b="1" dirty="0" smtClean="0">
                <a:latin typeface="Tahoma" panose="020B0604030504040204" pitchFamily="34" charset="0"/>
                <a:ea typeface="Tahoma" panose="020B0604030504040204" pitchFamily="34" charset="0"/>
                <a:cs typeface="Tahoma" panose="020B0604030504040204" pitchFamily="34" charset="0"/>
              </a:rPr>
              <a:t>Педагог </a:t>
            </a:r>
            <a:r>
              <a:rPr lang="ru-RU" b="1" dirty="0">
                <a:latin typeface="Tahoma" panose="020B0604030504040204" pitchFamily="34" charset="0"/>
                <a:ea typeface="Tahoma" panose="020B0604030504040204" pitchFamily="34" charset="0"/>
                <a:cs typeface="Tahoma" panose="020B0604030504040204" pitchFamily="34" charset="0"/>
              </a:rPr>
              <a:t>направляет игру так, чтобы чередовались все виды деятельности. Например она говорит: "Наша кукла умылась и хотела бы причесаться, но чем</a:t>
            </a:r>
            <a:r>
              <a:rPr lang="ru-RU" b="1" dirty="0" smtClean="0">
                <a:latin typeface="Tahoma" panose="020B0604030504040204" pitchFamily="34" charset="0"/>
                <a:ea typeface="Tahoma" panose="020B0604030504040204" pitchFamily="34" charset="0"/>
                <a:cs typeface="Tahoma" panose="020B0604030504040204" pitchFamily="34" charset="0"/>
              </a:rPr>
              <a:t>?</a:t>
            </a:r>
          </a:p>
          <a:p>
            <a:pPr marL="0" indent="0">
              <a:buNone/>
            </a:pPr>
            <a:r>
              <a:rPr lang="ru-RU" b="1" dirty="0" smtClean="0">
                <a:latin typeface="Tahoma" panose="020B0604030504040204" pitchFamily="34" charset="0"/>
                <a:ea typeface="Tahoma" panose="020B0604030504040204" pitchFamily="34" charset="0"/>
                <a:cs typeface="Tahoma" panose="020B0604030504040204" pitchFamily="34" charset="0"/>
              </a:rPr>
              <a:t> Наша; </a:t>
            </a:r>
            <a:r>
              <a:rPr lang="ru-RU" b="1" dirty="0">
                <a:latin typeface="Tahoma" panose="020B0604030504040204" pitchFamily="34" charset="0"/>
                <a:ea typeface="Tahoma" panose="020B0604030504040204" pitchFamily="34" charset="0"/>
                <a:cs typeface="Tahoma" panose="020B0604030504040204" pitchFamily="34" charset="0"/>
              </a:rPr>
              <a:t>кукла умылась, но еще не завтракала. Что мы ей дадим есть? </a:t>
            </a:r>
            <a:endParaRPr lang="ru-RU" b="1" dirty="0" smtClean="0">
              <a:latin typeface="Tahoma" panose="020B0604030504040204" pitchFamily="34" charset="0"/>
              <a:ea typeface="Tahoma" panose="020B0604030504040204" pitchFamily="34" charset="0"/>
              <a:cs typeface="Tahoma" panose="020B0604030504040204" pitchFamily="34" charset="0"/>
            </a:endParaRPr>
          </a:p>
          <a:p>
            <a:pPr marL="0" indent="0">
              <a:buNone/>
            </a:pPr>
            <a:r>
              <a:rPr lang="ru-RU" b="1" dirty="0" smtClean="0">
                <a:latin typeface="Tahoma" panose="020B0604030504040204" pitchFamily="34" charset="0"/>
                <a:ea typeface="Tahoma" panose="020B0604030504040204" pitchFamily="34" charset="0"/>
                <a:cs typeface="Tahoma" panose="020B0604030504040204" pitchFamily="34" charset="0"/>
              </a:rPr>
              <a:t>Наша </a:t>
            </a:r>
            <a:r>
              <a:rPr lang="ru-RU" b="1" dirty="0">
                <a:latin typeface="Tahoma" panose="020B0604030504040204" pitchFamily="34" charset="0"/>
                <a:ea typeface="Tahoma" panose="020B0604030504040204" pitchFamily="34" charset="0"/>
                <a:cs typeface="Tahoma" panose="020B0604030504040204" pitchFamily="34" charset="0"/>
              </a:rPr>
              <a:t>кукла собралась на прогулку, что она наденет?” </a:t>
            </a:r>
          </a:p>
        </p:txBody>
      </p:sp>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1890" y="2715658"/>
            <a:ext cx="2849520" cy="4015648"/>
          </a:xfrm>
          <a:prstGeom prst="rect">
            <a:avLst/>
          </a:prstGeom>
        </p:spPr>
      </p:pic>
    </p:spTree>
    <p:extLst>
      <p:ext uri="{BB962C8B-B14F-4D97-AF65-F5344CB8AC3E}">
        <p14:creationId xmlns:p14="http://schemas.microsoft.com/office/powerpoint/2010/main" val="17157935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92925" y="624110"/>
            <a:ext cx="8911687" cy="741982"/>
          </a:xfrm>
        </p:spPr>
        <p:txBody>
          <a:bodyPr>
            <a:normAutofit fontScale="90000"/>
          </a:bodyPr>
          <a:lstStyle/>
          <a:p>
            <a:r>
              <a:rPr lang="ru-RU" b="1" i="1" dirty="0" smtClean="0"/>
              <a:t>               </a:t>
            </a:r>
            <a:r>
              <a:rPr lang="ru-RU" b="1" i="1" dirty="0" smtClean="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Немного </a:t>
            </a:r>
            <a:r>
              <a:rPr lang="ru-RU" b="1" i="1"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из истории.</a:t>
            </a:r>
            <a:r>
              <a:rPr lang="ru-RU" i="1"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
            </a:r>
            <a:br>
              <a:rPr lang="ru-RU" i="1"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br>
            <a:endParaRPr lang="ru-RU" i="1"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3" name="Объект 2"/>
          <p:cNvSpPr>
            <a:spLocks noGrp="1"/>
          </p:cNvSpPr>
          <p:nvPr>
            <p:ph idx="1"/>
          </p:nvPr>
        </p:nvSpPr>
        <p:spPr>
          <a:xfrm>
            <a:off x="1740665" y="1366091"/>
            <a:ext cx="6588087" cy="5045725"/>
          </a:xfrm>
        </p:spPr>
        <p:txBody>
          <a:bodyPr>
            <a:normAutofit/>
          </a:bodyPr>
          <a:lstStyle/>
          <a:p>
            <a:r>
              <a:rPr lang="ru-RU" sz="2000" b="1" i="1" dirty="0">
                <a:latin typeface="Tahoma" panose="020B0604030504040204" pitchFamily="34" charset="0"/>
                <a:ea typeface="Tahoma" panose="020B0604030504040204" pitchFamily="34" charset="0"/>
                <a:cs typeface="Tahoma" panose="020B0604030504040204" pitchFamily="34" charset="0"/>
              </a:rPr>
              <a:t>История профессии воспитателя зародилась в Древней Греции. В те времена воспитанием ребёнка занимался раб, который отводил его в школу и нёс все необходимые принадлежности для его учёбы. В остальное время раб следил за развитием ребёнка, оберегал его от опасностей и невольно формировал поступки ребёнка и его поведение в целом. Некоторое время спустя дело раба продолжил домашний воспитатель, а в последствии после популяризации общественного образования появилась профессия воспитателя. Профессия воспитателя появилась относительно недавно в начале прошлого века.</a:t>
            </a:r>
            <a:endParaRPr lang="ru-RU" sz="2000" b="1" dirty="0">
              <a:latin typeface="Tahoma" panose="020B0604030504040204" pitchFamily="34" charset="0"/>
              <a:ea typeface="Tahoma" panose="020B0604030504040204" pitchFamily="34" charset="0"/>
              <a:cs typeface="Tahoma" panose="020B0604030504040204" pitchFamily="34" charset="0"/>
            </a:endParaRPr>
          </a:p>
          <a:p>
            <a:pPr marL="0" indent="0">
              <a:buNone/>
            </a:pPr>
            <a:endParaRPr lang="ru-RU"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37405" y="2085631"/>
            <a:ext cx="1952625" cy="4229100"/>
          </a:xfrm>
          <a:prstGeom prst="rect">
            <a:avLst/>
          </a:prstGeom>
        </p:spPr>
      </p:pic>
    </p:spTree>
    <p:extLst>
      <p:ext uri="{BB962C8B-B14F-4D97-AF65-F5344CB8AC3E}">
        <p14:creationId xmlns:p14="http://schemas.microsoft.com/office/powerpoint/2010/main" val="130898484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388125" y="385590"/>
            <a:ext cx="10116487" cy="6268598"/>
          </a:xfrm>
        </p:spPr>
        <p:txBody>
          <a:bodyPr>
            <a:normAutofit fontScale="92500" lnSpcReduction="10000"/>
          </a:bodyPr>
          <a:lstStyle/>
          <a:p>
            <a:r>
              <a:rPr lang="ru-RU" b="1" i="1" dirty="0" smtClean="0">
                <a:solidFill>
                  <a:srgbClr val="FF0000"/>
                </a:solidFill>
                <a:latin typeface="Tahoma" panose="020B0604030504040204" pitchFamily="34" charset="0"/>
                <a:ea typeface="Tahoma" panose="020B0604030504040204" pitchFamily="34" charset="0"/>
                <a:cs typeface="Tahoma" panose="020B0604030504040204" pitchFamily="34" charset="0"/>
              </a:rPr>
              <a:t>ЗАГАДКИ</a:t>
            </a:r>
          </a:p>
          <a:p>
            <a:pPr marL="0" indent="0">
              <a:buNone/>
            </a:pPr>
            <a:r>
              <a:rPr lang="ru-RU" b="1" dirty="0" smtClean="0">
                <a:latin typeface="Tahoma" panose="020B0604030504040204" pitchFamily="34" charset="0"/>
                <a:ea typeface="Tahoma" panose="020B0604030504040204" pitchFamily="34" charset="0"/>
                <a:cs typeface="Tahoma" panose="020B0604030504040204" pitchFamily="34" charset="0"/>
              </a:rPr>
              <a:t> </a:t>
            </a:r>
            <a:r>
              <a:rPr lang="ru-RU"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Дождик </a:t>
            </a:r>
            <a:r>
              <a:rPr lang="ru-RU" b="1" dirty="0" smtClean="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тёплый </a:t>
            </a:r>
            <a:r>
              <a:rPr lang="ru-RU"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и густой</a:t>
            </a:r>
            <a:r>
              <a:rPr lang="ru-RU" b="1" dirty="0" smtClean="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a:t>
            </a:r>
          </a:p>
          <a:p>
            <a:pPr marL="0" indent="0">
              <a:buNone/>
            </a:pPr>
            <a:r>
              <a:rPr lang="ru-RU" b="1" dirty="0" smtClean="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 </a:t>
            </a:r>
            <a:r>
              <a:rPr lang="ru-RU"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Этот дождик не простой</a:t>
            </a:r>
            <a:r>
              <a:rPr lang="ru-RU" b="1" dirty="0" smtClean="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a:t>
            </a:r>
          </a:p>
          <a:p>
            <a:pPr marL="0" indent="0">
              <a:buNone/>
            </a:pPr>
            <a:r>
              <a:rPr lang="ru-RU" b="1" dirty="0" smtClean="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 </a:t>
            </a:r>
            <a:r>
              <a:rPr lang="ru-RU"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Он без туч, без облаков</a:t>
            </a:r>
            <a:r>
              <a:rPr lang="ru-RU" b="1" dirty="0" smtClean="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a:t>
            </a:r>
          </a:p>
          <a:p>
            <a:pPr marL="0" indent="0">
              <a:buNone/>
            </a:pPr>
            <a:r>
              <a:rPr lang="ru-RU" b="1" dirty="0" smtClean="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 </a:t>
            </a:r>
            <a:r>
              <a:rPr lang="ru-RU"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Целый день идти готов. (Душ) </a:t>
            </a:r>
            <a:endParaRPr lang="ru-RU" b="1" dirty="0" smtClean="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ru-RU" b="1" dirty="0" smtClean="0">
                <a:solidFill>
                  <a:srgbClr val="FFC000"/>
                </a:solidFill>
                <a:latin typeface="Tahoma" panose="020B0604030504040204" pitchFamily="34" charset="0"/>
                <a:ea typeface="Tahoma" panose="020B0604030504040204" pitchFamily="34" charset="0"/>
                <a:cs typeface="Tahoma" panose="020B0604030504040204" pitchFamily="34" charset="0"/>
              </a:rPr>
              <a:t>Ускользает</a:t>
            </a:r>
            <a:r>
              <a:rPr lang="ru-RU" b="1" dirty="0">
                <a:solidFill>
                  <a:srgbClr val="FFC000"/>
                </a:solidFill>
                <a:latin typeface="Tahoma" panose="020B0604030504040204" pitchFamily="34" charset="0"/>
                <a:ea typeface="Tahoma" panose="020B0604030504040204" pitchFamily="34" charset="0"/>
                <a:cs typeface="Tahoma" panose="020B0604030504040204" pitchFamily="34" charset="0"/>
              </a:rPr>
              <a:t>, как живое</a:t>
            </a:r>
            <a:r>
              <a:rPr lang="ru-RU" b="1" dirty="0" smtClean="0">
                <a:solidFill>
                  <a:srgbClr val="FFC000"/>
                </a:solidFill>
                <a:latin typeface="Tahoma" panose="020B0604030504040204" pitchFamily="34" charset="0"/>
                <a:ea typeface="Tahoma" panose="020B0604030504040204" pitchFamily="34" charset="0"/>
                <a:cs typeface="Tahoma" panose="020B0604030504040204" pitchFamily="34" charset="0"/>
              </a:rPr>
              <a:t>,</a:t>
            </a:r>
          </a:p>
          <a:p>
            <a:pPr marL="0" indent="0" algn="ctr">
              <a:buNone/>
            </a:pPr>
            <a:r>
              <a:rPr lang="ru-RU" b="1" dirty="0" smtClean="0">
                <a:solidFill>
                  <a:srgbClr val="FFC000"/>
                </a:solidFill>
                <a:latin typeface="Tahoma" panose="020B0604030504040204" pitchFamily="34" charset="0"/>
                <a:ea typeface="Tahoma" panose="020B0604030504040204" pitchFamily="34" charset="0"/>
                <a:cs typeface="Tahoma" panose="020B0604030504040204" pitchFamily="34" charset="0"/>
              </a:rPr>
              <a:t> </a:t>
            </a:r>
            <a:r>
              <a:rPr lang="ru-RU" b="1" dirty="0">
                <a:solidFill>
                  <a:srgbClr val="FFC000"/>
                </a:solidFill>
                <a:latin typeface="Tahoma" panose="020B0604030504040204" pitchFamily="34" charset="0"/>
                <a:ea typeface="Tahoma" panose="020B0604030504040204" pitchFamily="34" charset="0"/>
                <a:cs typeface="Tahoma" panose="020B0604030504040204" pitchFamily="34" charset="0"/>
              </a:rPr>
              <a:t>Но не выпущу его я. </a:t>
            </a:r>
            <a:endParaRPr lang="ru-RU" b="1" dirty="0" smtClean="0">
              <a:solidFill>
                <a:srgbClr val="FFC000"/>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ru-RU" b="1" dirty="0" smtClean="0">
                <a:solidFill>
                  <a:srgbClr val="FFC000"/>
                </a:solidFill>
                <a:latin typeface="Tahoma" panose="020B0604030504040204" pitchFamily="34" charset="0"/>
                <a:ea typeface="Tahoma" panose="020B0604030504040204" pitchFamily="34" charset="0"/>
                <a:cs typeface="Tahoma" panose="020B0604030504040204" pitchFamily="34" charset="0"/>
              </a:rPr>
              <a:t>Белой </a:t>
            </a:r>
            <a:r>
              <a:rPr lang="ru-RU" b="1" dirty="0">
                <a:solidFill>
                  <a:srgbClr val="FFC000"/>
                </a:solidFill>
                <a:latin typeface="Tahoma" panose="020B0604030504040204" pitchFamily="34" charset="0"/>
                <a:ea typeface="Tahoma" panose="020B0604030504040204" pitchFamily="34" charset="0"/>
                <a:cs typeface="Tahoma" panose="020B0604030504040204" pitchFamily="34" charset="0"/>
              </a:rPr>
              <a:t>пеной пенится</a:t>
            </a:r>
            <a:r>
              <a:rPr lang="ru-RU" b="1" dirty="0" smtClean="0">
                <a:solidFill>
                  <a:srgbClr val="FFC000"/>
                </a:solidFill>
                <a:latin typeface="Tahoma" panose="020B0604030504040204" pitchFamily="34" charset="0"/>
                <a:ea typeface="Tahoma" panose="020B0604030504040204" pitchFamily="34" charset="0"/>
                <a:cs typeface="Tahoma" panose="020B0604030504040204" pitchFamily="34" charset="0"/>
              </a:rPr>
              <a:t>,</a:t>
            </a:r>
          </a:p>
          <a:p>
            <a:pPr marL="0" indent="0" algn="ctr">
              <a:buNone/>
            </a:pPr>
            <a:r>
              <a:rPr lang="ru-RU" b="1" dirty="0" smtClean="0">
                <a:solidFill>
                  <a:srgbClr val="FFC000"/>
                </a:solidFill>
                <a:latin typeface="Tahoma" panose="020B0604030504040204" pitchFamily="34" charset="0"/>
                <a:ea typeface="Tahoma" panose="020B0604030504040204" pitchFamily="34" charset="0"/>
                <a:cs typeface="Tahoma" panose="020B0604030504040204" pitchFamily="34" charset="0"/>
              </a:rPr>
              <a:t> </a:t>
            </a:r>
            <a:r>
              <a:rPr lang="ru-RU" b="1" dirty="0">
                <a:solidFill>
                  <a:srgbClr val="FFC000"/>
                </a:solidFill>
                <a:latin typeface="Tahoma" panose="020B0604030504040204" pitchFamily="34" charset="0"/>
                <a:ea typeface="Tahoma" panose="020B0604030504040204" pitchFamily="34" charset="0"/>
                <a:cs typeface="Tahoma" panose="020B0604030504040204" pitchFamily="34" charset="0"/>
              </a:rPr>
              <a:t>Руки мыть не ленится. (Мыло</a:t>
            </a:r>
            <a:r>
              <a:rPr lang="ru-RU" b="1" dirty="0" smtClean="0">
                <a:solidFill>
                  <a:srgbClr val="FFC000"/>
                </a:solidFill>
                <a:latin typeface="Tahoma" panose="020B0604030504040204" pitchFamily="34" charset="0"/>
                <a:ea typeface="Tahoma" panose="020B0604030504040204" pitchFamily="34" charset="0"/>
                <a:cs typeface="Tahoma" panose="020B0604030504040204" pitchFamily="34" charset="0"/>
              </a:rPr>
              <a:t>)</a:t>
            </a:r>
          </a:p>
          <a:p>
            <a:pPr marL="0" indent="0">
              <a:buNone/>
            </a:pPr>
            <a:r>
              <a:rPr lang="ru-RU" b="1" dirty="0" smtClean="0">
                <a:latin typeface="Tahoma" panose="020B0604030504040204" pitchFamily="34" charset="0"/>
                <a:ea typeface="Tahoma" panose="020B0604030504040204" pitchFamily="34" charset="0"/>
                <a:cs typeface="Tahoma" panose="020B0604030504040204" pitchFamily="34" charset="0"/>
              </a:rPr>
              <a:t> </a:t>
            </a:r>
            <a:r>
              <a:rPr lang="ru-RU" b="1"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Зубастая пила в лес густой пошла. </a:t>
            </a:r>
            <a:endParaRPr lang="ru-RU" b="1" dirty="0" smtClean="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endParaRPr>
          </a:p>
          <a:p>
            <a:pPr marL="0" indent="0">
              <a:buNone/>
            </a:pPr>
            <a:r>
              <a:rPr lang="ru-RU" b="1" dirty="0" smtClean="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Весь </a:t>
            </a:r>
            <a:r>
              <a:rPr lang="ru-RU" b="1"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лес обходила, а ничего не спилила. </a:t>
            </a:r>
            <a:endParaRPr lang="ru-RU" b="1" dirty="0" smtClean="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endParaRPr>
          </a:p>
          <a:p>
            <a:pPr marL="0" indent="0">
              <a:buNone/>
            </a:pPr>
            <a:r>
              <a:rPr lang="ru-RU" b="1" dirty="0" smtClean="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                                                                      (</a:t>
            </a:r>
            <a:r>
              <a:rPr lang="ru-RU" b="1" dirty="0" err="1">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Расчѐска</a:t>
            </a:r>
            <a:r>
              <a:rPr lang="ru-RU" b="1" dirty="0" smtClean="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a:t>
            </a:r>
          </a:p>
          <a:p>
            <a:pPr marL="0" indent="0" algn="ctr">
              <a:buNone/>
            </a:pPr>
            <a:r>
              <a:rPr lang="ru-RU" b="1" dirty="0" smtClean="0">
                <a:latin typeface="Tahoma" panose="020B0604030504040204" pitchFamily="34" charset="0"/>
                <a:ea typeface="Tahoma" panose="020B0604030504040204" pitchFamily="34" charset="0"/>
                <a:cs typeface="Tahoma" panose="020B0604030504040204" pitchFamily="34" charset="0"/>
              </a:rPr>
              <a:t> </a:t>
            </a:r>
            <a:r>
              <a:rPr lang="ru-RU" b="1" dirty="0">
                <a:solidFill>
                  <a:srgbClr val="00B050"/>
                </a:solidFill>
                <a:latin typeface="Tahoma" panose="020B0604030504040204" pitchFamily="34" charset="0"/>
                <a:ea typeface="Tahoma" panose="020B0604030504040204" pitchFamily="34" charset="0"/>
                <a:cs typeface="Tahoma" panose="020B0604030504040204" pitchFamily="34" charset="0"/>
              </a:rPr>
              <a:t>Вафельное и полосатое</a:t>
            </a:r>
            <a:r>
              <a:rPr lang="ru-RU" b="1" dirty="0" smtClean="0">
                <a:solidFill>
                  <a:srgbClr val="00B050"/>
                </a:solidFill>
                <a:latin typeface="Tahoma" panose="020B0604030504040204" pitchFamily="34" charset="0"/>
                <a:ea typeface="Tahoma" panose="020B0604030504040204" pitchFamily="34" charset="0"/>
                <a:cs typeface="Tahoma" panose="020B0604030504040204" pitchFamily="34" charset="0"/>
              </a:rPr>
              <a:t>,</a:t>
            </a:r>
          </a:p>
          <a:p>
            <a:pPr marL="0" indent="0" algn="ctr">
              <a:buNone/>
            </a:pPr>
            <a:r>
              <a:rPr lang="ru-RU" b="1" dirty="0" smtClean="0">
                <a:solidFill>
                  <a:srgbClr val="00B050"/>
                </a:solidFill>
                <a:latin typeface="Tahoma" panose="020B0604030504040204" pitchFamily="34" charset="0"/>
                <a:ea typeface="Tahoma" panose="020B0604030504040204" pitchFamily="34" charset="0"/>
                <a:cs typeface="Tahoma" panose="020B0604030504040204" pitchFamily="34" charset="0"/>
              </a:rPr>
              <a:t> </a:t>
            </a:r>
            <a:r>
              <a:rPr lang="ru-RU" b="1" dirty="0">
                <a:solidFill>
                  <a:srgbClr val="00B050"/>
                </a:solidFill>
                <a:latin typeface="Tahoma" panose="020B0604030504040204" pitchFamily="34" charset="0"/>
                <a:ea typeface="Tahoma" panose="020B0604030504040204" pitchFamily="34" charset="0"/>
                <a:cs typeface="Tahoma" panose="020B0604030504040204" pitchFamily="34" charset="0"/>
              </a:rPr>
              <a:t>Гладкое и лохматое</a:t>
            </a:r>
            <a:r>
              <a:rPr lang="ru-RU" b="1" dirty="0" smtClean="0">
                <a:solidFill>
                  <a:srgbClr val="00B050"/>
                </a:solidFill>
                <a:latin typeface="Tahoma" panose="020B0604030504040204" pitchFamily="34" charset="0"/>
                <a:ea typeface="Tahoma" panose="020B0604030504040204" pitchFamily="34" charset="0"/>
                <a:cs typeface="Tahoma" panose="020B0604030504040204" pitchFamily="34" charset="0"/>
              </a:rPr>
              <a:t>,</a:t>
            </a:r>
          </a:p>
          <a:p>
            <a:pPr marL="0" indent="0" algn="ctr">
              <a:buNone/>
            </a:pPr>
            <a:r>
              <a:rPr lang="ru-RU" b="1" dirty="0" smtClean="0">
                <a:solidFill>
                  <a:srgbClr val="00B050"/>
                </a:solidFill>
                <a:latin typeface="Tahoma" panose="020B0604030504040204" pitchFamily="34" charset="0"/>
                <a:ea typeface="Tahoma" panose="020B0604030504040204" pitchFamily="34" charset="0"/>
                <a:cs typeface="Tahoma" panose="020B0604030504040204" pitchFamily="34" charset="0"/>
              </a:rPr>
              <a:t> </a:t>
            </a:r>
            <a:r>
              <a:rPr lang="ru-RU" b="1" dirty="0">
                <a:solidFill>
                  <a:srgbClr val="00B050"/>
                </a:solidFill>
                <a:latin typeface="Tahoma" panose="020B0604030504040204" pitchFamily="34" charset="0"/>
                <a:ea typeface="Tahoma" panose="020B0604030504040204" pitchFamily="34" charset="0"/>
                <a:cs typeface="Tahoma" panose="020B0604030504040204" pitchFamily="34" charset="0"/>
              </a:rPr>
              <a:t>Всегда под </a:t>
            </a:r>
            <a:r>
              <a:rPr lang="ru-RU" b="1" dirty="0" smtClean="0">
                <a:solidFill>
                  <a:srgbClr val="00B050"/>
                </a:solidFill>
                <a:latin typeface="Tahoma" panose="020B0604030504040204" pitchFamily="34" charset="0"/>
                <a:ea typeface="Tahoma" panose="020B0604030504040204" pitchFamily="34" charset="0"/>
                <a:cs typeface="Tahoma" panose="020B0604030504040204" pitchFamily="34" charset="0"/>
              </a:rPr>
              <a:t>рукою</a:t>
            </a:r>
          </a:p>
          <a:p>
            <a:pPr marL="0" indent="0" algn="ctr">
              <a:buNone/>
            </a:pPr>
            <a:r>
              <a:rPr lang="ru-RU" b="1" dirty="0" smtClean="0">
                <a:solidFill>
                  <a:srgbClr val="00B050"/>
                </a:solidFill>
                <a:latin typeface="Tahoma" panose="020B0604030504040204" pitchFamily="34" charset="0"/>
                <a:ea typeface="Tahoma" panose="020B0604030504040204" pitchFamily="34" charset="0"/>
                <a:cs typeface="Tahoma" panose="020B0604030504040204" pitchFamily="34" charset="0"/>
              </a:rPr>
              <a:t> </a:t>
            </a:r>
            <a:r>
              <a:rPr lang="ru-RU" b="1" dirty="0">
                <a:solidFill>
                  <a:srgbClr val="00B050"/>
                </a:solidFill>
                <a:latin typeface="Tahoma" panose="020B0604030504040204" pitchFamily="34" charset="0"/>
                <a:ea typeface="Tahoma" panose="020B0604030504040204" pitchFamily="34" charset="0"/>
                <a:cs typeface="Tahoma" panose="020B0604030504040204" pitchFamily="34" charset="0"/>
              </a:rPr>
              <a:t>– Что это такое? (Полотенце</a:t>
            </a:r>
            <a:r>
              <a:rPr lang="ru-RU" b="1" dirty="0" smtClean="0">
                <a:solidFill>
                  <a:srgbClr val="00B050"/>
                </a:solidFill>
                <a:latin typeface="Tahoma" panose="020B0604030504040204" pitchFamily="34" charset="0"/>
                <a:ea typeface="Tahoma" panose="020B0604030504040204" pitchFamily="34" charset="0"/>
                <a:cs typeface="Tahoma" panose="020B0604030504040204" pitchFamily="34" charset="0"/>
              </a:rPr>
              <a:t>)</a:t>
            </a:r>
          </a:p>
          <a:p>
            <a:pPr marL="0" indent="0">
              <a:buNone/>
            </a:pPr>
            <a:r>
              <a:rPr lang="ru-RU" b="1" dirty="0" smtClean="0">
                <a:latin typeface="Tahoma" panose="020B0604030504040204" pitchFamily="34" charset="0"/>
                <a:ea typeface="Tahoma" panose="020B0604030504040204" pitchFamily="34" charset="0"/>
                <a:cs typeface="Tahoma" panose="020B0604030504040204" pitchFamily="34" charset="0"/>
              </a:rPr>
              <a:t> </a:t>
            </a:r>
            <a:endParaRPr lang="ru-RU" b="1" dirty="0">
              <a:latin typeface="Tahoma" panose="020B0604030504040204" pitchFamily="34" charset="0"/>
              <a:ea typeface="Tahoma" panose="020B0604030504040204" pitchFamily="34" charset="0"/>
              <a:cs typeface="Tahoma" panose="020B0604030504040204" pitchFamily="34" charset="0"/>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0649" y="834529"/>
            <a:ext cx="2078195" cy="1569903"/>
          </a:xfrm>
          <a:prstGeom prst="rect">
            <a:avLst/>
          </a:prstGeo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8119" y="4374794"/>
            <a:ext cx="2386991" cy="2119649"/>
          </a:xfrm>
          <a:prstGeom prst="rect">
            <a:avLst/>
          </a:prstGeom>
        </p:spPr>
      </p:pic>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36376" y="2853370"/>
            <a:ext cx="3139807" cy="3641074"/>
          </a:xfrm>
          <a:prstGeom prst="rect">
            <a:avLst/>
          </a:prstGeom>
        </p:spPr>
      </p:pic>
    </p:spTree>
    <p:extLst>
      <p:ext uri="{BB962C8B-B14F-4D97-AF65-F5344CB8AC3E}">
        <p14:creationId xmlns:p14="http://schemas.microsoft.com/office/powerpoint/2010/main" val="366691814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421176" y="286439"/>
            <a:ext cx="10083436" cy="6290631"/>
          </a:xfrm>
        </p:spPr>
        <p:txBody>
          <a:bodyPr>
            <a:normAutofit/>
          </a:bodyPr>
          <a:lstStyle/>
          <a:p>
            <a:pPr marL="0" indent="0">
              <a:buNone/>
            </a:pPr>
            <a:endParaRPr lang="ru-RU" b="1" dirty="0" smtClean="0">
              <a:latin typeface="Tahoma" panose="020B0604030504040204" pitchFamily="34" charset="0"/>
              <a:ea typeface="Tahoma" panose="020B0604030504040204" pitchFamily="34" charset="0"/>
              <a:cs typeface="Tahoma" panose="020B0604030504040204" pitchFamily="34" charset="0"/>
            </a:endParaRPr>
          </a:p>
          <a:p>
            <a:pPr marL="0" indent="0">
              <a:buNone/>
            </a:pPr>
            <a:r>
              <a:rPr lang="ru-RU" b="1" dirty="0" smtClean="0">
                <a:latin typeface="Tahoma" panose="020B0604030504040204" pitchFamily="34" charset="0"/>
                <a:ea typeface="Tahoma" panose="020B0604030504040204" pitchFamily="34" charset="0"/>
                <a:cs typeface="Tahoma" panose="020B0604030504040204" pitchFamily="34" charset="0"/>
              </a:rPr>
              <a:t> </a:t>
            </a:r>
            <a:r>
              <a:rPr lang="ru-RU" b="1" dirty="0" smtClean="0">
                <a:solidFill>
                  <a:schemeClr val="accent6">
                    <a:lumMod val="60000"/>
                    <a:lumOff val="40000"/>
                  </a:schemeClr>
                </a:solidFill>
                <a:latin typeface="Tahoma" panose="020B0604030504040204" pitchFamily="34" charset="0"/>
                <a:ea typeface="Tahoma" panose="020B0604030504040204" pitchFamily="34" charset="0"/>
                <a:cs typeface="Tahoma" panose="020B0604030504040204" pitchFamily="34" charset="0"/>
              </a:rPr>
              <a:t>Акулинка пошла </a:t>
            </a:r>
            <a:r>
              <a:rPr lang="ru-RU" b="1" dirty="0">
                <a:solidFill>
                  <a:schemeClr val="accent6">
                    <a:lumMod val="60000"/>
                    <a:lumOff val="40000"/>
                  </a:schemeClr>
                </a:solidFill>
                <a:latin typeface="Tahoma" panose="020B0604030504040204" pitchFamily="34" charset="0"/>
                <a:ea typeface="Tahoma" panose="020B0604030504040204" pitchFamily="34" charset="0"/>
                <a:cs typeface="Tahoma" panose="020B0604030504040204" pitchFamily="34" charset="0"/>
              </a:rPr>
              <a:t>гулять по спинке. </a:t>
            </a:r>
            <a:endParaRPr lang="ru-RU" b="1" dirty="0" smtClean="0">
              <a:solidFill>
                <a:schemeClr val="accent6">
                  <a:lumMod val="60000"/>
                  <a:lumOff val="40000"/>
                </a:schemeClr>
              </a:solidFill>
              <a:latin typeface="Tahoma" panose="020B0604030504040204" pitchFamily="34" charset="0"/>
              <a:ea typeface="Tahoma" panose="020B0604030504040204" pitchFamily="34" charset="0"/>
              <a:cs typeface="Tahoma" panose="020B0604030504040204" pitchFamily="34" charset="0"/>
            </a:endParaRPr>
          </a:p>
          <a:p>
            <a:pPr marL="0" indent="0">
              <a:buNone/>
            </a:pPr>
            <a:r>
              <a:rPr lang="ru-RU" b="1" dirty="0" smtClean="0">
                <a:solidFill>
                  <a:schemeClr val="accent6">
                    <a:lumMod val="60000"/>
                    <a:lumOff val="40000"/>
                  </a:schemeClr>
                </a:solidFill>
                <a:latin typeface="Tahoma" panose="020B0604030504040204" pitchFamily="34" charset="0"/>
                <a:ea typeface="Tahoma" panose="020B0604030504040204" pitchFamily="34" charset="0"/>
                <a:cs typeface="Tahoma" panose="020B0604030504040204" pitchFamily="34" charset="0"/>
              </a:rPr>
              <a:t>А </a:t>
            </a:r>
            <a:r>
              <a:rPr lang="ru-RU" b="1" dirty="0">
                <a:solidFill>
                  <a:schemeClr val="accent6">
                    <a:lumMod val="60000"/>
                    <a:lumOff val="40000"/>
                  </a:schemeClr>
                </a:solidFill>
                <a:latin typeface="Tahoma" panose="020B0604030504040204" pitchFamily="34" charset="0"/>
                <a:ea typeface="Tahoma" panose="020B0604030504040204" pitchFamily="34" charset="0"/>
                <a:cs typeface="Tahoma" panose="020B0604030504040204" pitchFamily="34" charset="0"/>
              </a:rPr>
              <a:t>пока она гуляла, </a:t>
            </a:r>
            <a:endParaRPr lang="ru-RU" b="1" dirty="0" smtClean="0">
              <a:solidFill>
                <a:schemeClr val="accent6">
                  <a:lumMod val="60000"/>
                  <a:lumOff val="40000"/>
                </a:schemeClr>
              </a:solidFill>
              <a:latin typeface="Tahoma" panose="020B0604030504040204" pitchFamily="34" charset="0"/>
              <a:ea typeface="Tahoma" panose="020B0604030504040204" pitchFamily="34" charset="0"/>
              <a:cs typeface="Tahoma" panose="020B0604030504040204" pitchFamily="34" charset="0"/>
            </a:endParaRPr>
          </a:p>
          <a:p>
            <a:pPr marL="0" indent="0">
              <a:buNone/>
            </a:pPr>
            <a:r>
              <a:rPr lang="ru-RU" b="1" dirty="0" smtClean="0">
                <a:solidFill>
                  <a:schemeClr val="accent6">
                    <a:lumMod val="60000"/>
                    <a:lumOff val="40000"/>
                  </a:schemeClr>
                </a:solidFill>
                <a:latin typeface="Tahoma" panose="020B0604030504040204" pitchFamily="34" charset="0"/>
                <a:ea typeface="Tahoma" panose="020B0604030504040204" pitchFamily="34" charset="0"/>
                <a:cs typeface="Tahoma" panose="020B0604030504040204" pitchFamily="34" charset="0"/>
              </a:rPr>
              <a:t>спинка </a:t>
            </a:r>
            <a:r>
              <a:rPr lang="ru-RU" b="1" dirty="0">
                <a:solidFill>
                  <a:schemeClr val="accent6">
                    <a:lumMod val="60000"/>
                    <a:lumOff val="40000"/>
                  </a:schemeClr>
                </a:solidFill>
                <a:latin typeface="Tahoma" panose="020B0604030504040204" pitchFamily="34" charset="0"/>
                <a:ea typeface="Tahoma" panose="020B0604030504040204" pitchFamily="34" charset="0"/>
                <a:cs typeface="Tahoma" panose="020B0604030504040204" pitchFamily="34" charset="0"/>
              </a:rPr>
              <a:t>розовая стала. (Мочалка</a:t>
            </a:r>
            <a:r>
              <a:rPr lang="ru-RU" b="1" dirty="0" smtClean="0">
                <a:solidFill>
                  <a:schemeClr val="accent6">
                    <a:lumMod val="60000"/>
                    <a:lumOff val="40000"/>
                  </a:schemeClr>
                </a:solidFill>
                <a:latin typeface="Tahoma" panose="020B0604030504040204" pitchFamily="34" charset="0"/>
                <a:ea typeface="Tahoma" panose="020B0604030504040204" pitchFamily="34" charset="0"/>
                <a:cs typeface="Tahoma" panose="020B0604030504040204" pitchFamily="34" charset="0"/>
              </a:rPr>
              <a:t>)</a:t>
            </a:r>
          </a:p>
          <a:p>
            <a:pPr marL="0" indent="0" algn="ctr">
              <a:buNone/>
            </a:pPr>
            <a:r>
              <a:rPr lang="ru-RU" b="1" dirty="0" smtClean="0">
                <a:solidFill>
                  <a:schemeClr val="accent6">
                    <a:lumMod val="60000"/>
                    <a:lumOff val="40000"/>
                  </a:schemeClr>
                </a:solidFill>
                <a:latin typeface="Tahoma" panose="020B0604030504040204" pitchFamily="34" charset="0"/>
                <a:ea typeface="Tahoma" panose="020B0604030504040204" pitchFamily="34" charset="0"/>
                <a:cs typeface="Tahoma" panose="020B0604030504040204" pitchFamily="34" charset="0"/>
              </a:rPr>
              <a:t> </a:t>
            </a:r>
            <a:r>
              <a:rPr lang="ru-RU" b="1" dirty="0">
                <a:solidFill>
                  <a:srgbClr val="FFC000"/>
                </a:solidFill>
                <a:latin typeface="Tahoma" panose="020B0604030504040204" pitchFamily="34" charset="0"/>
                <a:ea typeface="Tahoma" panose="020B0604030504040204" pitchFamily="34" charset="0"/>
                <a:cs typeface="Tahoma" panose="020B0604030504040204" pitchFamily="34" charset="0"/>
              </a:rPr>
              <a:t>Белая река В пещеру затекла</a:t>
            </a:r>
            <a:r>
              <a:rPr lang="ru-RU" b="1" dirty="0" smtClean="0">
                <a:solidFill>
                  <a:srgbClr val="FFC000"/>
                </a:solidFill>
                <a:latin typeface="Tahoma" panose="020B0604030504040204" pitchFamily="34" charset="0"/>
                <a:ea typeface="Tahoma" panose="020B0604030504040204" pitchFamily="34" charset="0"/>
                <a:cs typeface="Tahoma" panose="020B0604030504040204" pitchFamily="34" charset="0"/>
              </a:rPr>
              <a:t>,</a:t>
            </a:r>
          </a:p>
          <a:p>
            <a:pPr marL="0" indent="0" algn="ctr">
              <a:buNone/>
            </a:pPr>
            <a:r>
              <a:rPr lang="ru-RU" b="1" dirty="0" smtClean="0">
                <a:solidFill>
                  <a:srgbClr val="FFC000"/>
                </a:solidFill>
                <a:latin typeface="Tahoma" panose="020B0604030504040204" pitchFamily="34" charset="0"/>
                <a:ea typeface="Tahoma" panose="020B0604030504040204" pitchFamily="34" charset="0"/>
                <a:cs typeface="Tahoma" panose="020B0604030504040204" pitchFamily="34" charset="0"/>
              </a:rPr>
              <a:t>      </a:t>
            </a:r>
            <a:r>
              <a:rPr lang="ru-RU" b="1" dirty="0">
                <a:solidFill>
                  <a:srgbClr val="FFC000"/>
                </a:solidFill>
                <a:latin typeface="Tahoma" panose="020B0604030504040204" pitchFamily="34" charset="0"/>
                <a:ea typeface="Tahoma" panose="020B0604030504040204" pitchFamily="34" charset="0"/>
                <a:cs typeface="Tahoma" panose="020B0604030504040204" pitchFamily="34" charset="0"/>
              </a:rPr>
              <a:t>Чистит зубы добела.(Зубная паста</a:t>
            </a:r>
            <a:r>
              <a:rPr lang="ru-RU" b="1" dirty="0" smtClean="0">
                <a:solidFill>
                  <a:srgbClr val="FFC000"/>
                </a:solidFill>
                <a:latin typeface="Tahoma" panose="020B0604030504040204" pitchFamily="34" charset="0"/>
                <a:ea typeface="Tahoma" panose="020B0604030504040204" pitchFamily="34" charset="0"/>
                <a:cs typeface="Tahoma" panose="020B0604030504040204" pitchFamily="34" charset="0"/>
              </a:rPr>
              <a:t>)</a:t>
            </a:r>
          </a:p>
          <a:p>
            <a:endParaRPr lang="ru-RU" b="1" dirty="0">
              <a:latin typeface="Tahoma" panose="020B0604030504040204" pitchFamily="34" charset="0"/>
              <a:ea typeface="Tahoma" panose="020B0604030504040204" pitchFamily="34" charset="0"/>
              <a:cs typeface="Tahoma" panose="020B0604030504040204" pitchFamily="34" charset="0"/>
            </a:endParaRPr>
          </a:p>
          <a:p>
            <a:pPr marL="0" indent="0">
              <a:buNone/>
            </a:pPr>
            <a:r>
              <a:rPr lang="ru-RU" b="1" dirty="0" smtClean="0">
                <a:latin typeface="Tahoma" panose="020B0604030504040204" pitchFamily="34" charset="0"/>
                <a:ea typeface="Tahoma" panose="020B0604030504040204" pitchFamily="34" charset="0"/>
                <a:cs typeface="Tahoma" panose="020B0604030504040204" pitchFamily="34" charset="0"/>
              </a:rPr>
              <a:t> </a:t>
            </a:r>
            <a:r>
              <a:rPr lang="ru-RU" b="1" dirty="0">
                <a:solidFill>
                  <a:srgbClr val="00B050"/>
                </a:solidFill>
                <a:latin typeface="Tahoma" panose="020B0604030504040204" pitchFamily="34" charset="0"/>
                <a:ea typeface="Tahoma" panose="020B0604030504040204" pitchFamily="34" charset="0"/>
                <a:cs typeface="Tahoma" panose="020B0604030504040204" pitchFamily="34" charset="0"/>
              </a:rPr>
              <a:t>Два брата одну работу делают. (Ножницы) </a:t>
            </a:r>
            <a:endParaRPr lang="ru-RU" b="1" dirty="0" smtClean="0">
              <a:solidFill>
                <a:srgbClr val="00B050"/>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ru-RU" b="1" dirty="0" smtClean="0">
                <a:solidFill>
                  <a:srgbClr val="C00000"/>
                </a:solidFill>
                <a:latin typeface="Tahoma" panose="020B0604030504040204" pitchFamily="34" charset="0"/>
                <a:ea typeface="Tahoma" panose="020B0604030504040204" pitchFamily="34" charset="0"/>
                <a:cs typeface="Tahoma" panose="020B0604030504040204" pitchFamily="34" charset="0"/>
              </a:rPr>
              <a:t>Мудрец </a:t>
            </a:r>
            <a:r>
              <a:rPr lang="ru-RU" b="1" dirty="0">
                <a:solidFill>
                  <a:srgbClr val="C00000"/>
                </a:solidFill>
                <a:latin typeface="Tahoma" panose="020B0604030504040204" pitchFamily="34" charset="0"/>
                <a:ea typeface="Tahoma" panose="020B0604030504040204" pitchFamily="34" charset="0"/>
                <a:cs typeface="Tahoma" panose="020B0604030504040204" pitchFamily="34" charset="0"/>
              </a:rPr>
              <a:t>в </a:t>
            </a:r>
            <a:r>
              <a:rPr lang="ru-RU" b="1" dirty="0" err="1">
                <a:solidFill>
                  <a:srgbClr val="C00000"/>
                </a:solidFill>
                <a:latin typeface="Tahoma" panose="020B0604030504040204" pitchFamily="34" charset="0"/>
                <a:ea typeface="Tahoma" panose="020B0604030504040204" pitchFamily="34" charset="0"/>
                <a:cs typeface="Tahoma" panose="020B0604030504040204" pitchFamily="34" charset="0"/>
              </a:rPr>
              <a:t>нѐм</a:t>
            </a:r>
            <a:r>
              <a:rPr lang="ru-RU" b="1" dirty="0">
                <a:solidFill>
                  <a:srgbClr val="C00000"/>
                </a:solidFill>
                <a:latin typeface="Tahoma" panose="020B0604030504040204" pitchFamily="34" charset="0"/>
                <a:ea typeface="Tahoma" panose="020B0604030504040204" pitchFamily="34" charset="0"/>
                <a:cs typeface="Tahoma" panose="020B0604030504040204" pitchFamily="34" charset="0"/>
              </a:rPr>
              <a:t> видел мудреца, </a:t>
            </a:r>
            <a:endParaRPr lang="ru-RU" b="1" dirty="0" smtClean="0">
              <a:solidFill>
                <a:srgbClr val="C00000"/>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ru-RU" b="1" dirty="0" smtClean="0">
                <a:solidFill>
                  <a:srgbClr val="C00000"/>
                </a:solidFill>
                <a:latin typeface="Tahoma" panose="020B0604030504040204" pitchFamily="34" charset="0"/>
                <a:ea typeface="Tahoma" panose="020B0604030504040204" pitchFamily="34" charset="0"/>
                <a:cs typeface="Tahoma" panose="020B0604030504040204" pitchFamily="34" charset="0"/>
              </a:rPr>
              <a:t>Глупец </a:t>
            </a:r>
            <a:r>
              <a:rPr lang="ru-RU" b="1" dirty="0">
                <a:solidFill>
                  <a:srgbClr val="C00000"/>
                </a:solidFill>
                <a:latin typeface="Tahoma" panose="020B0604030504040204" pitchFamily="34" charset="0"/>
                <a:ea typeface="Tahoma" panose="020B0604030504040204" pitchFamily="34" charset="0"/>
                <a:cs typeface="Tahoma" panose="020B0604030504040204" pitchFamily="34" charset="0"/>
              </a:rPr>
              <a:t>— глупца, </a:t>
            </a:r>
            <a:endParaRPr lang="ru-RU" b="1" dirty="0" smtClean="0">
              <a:solidFill>
                <a:srgbClr val="C00000"/>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ru-RU" b="1" dirty="0" smtClean="0">
                <a:solidFill>
                  <a:srgbClr val="C00000"/>
                </a:solidFill>
                <a:latin typeface="Tahoma" panose="020B0604030504040204" pitchFamily="34" charset="0"/>
                <a:ea typeface="Tahoma" panose="020B0604030504040204" pitchFamily="34" charset="0"/>
                <a:cs typeface="Tahoma" panose="020B0604030504040204" pitchFamily="34" charset="0"/>
              </a:rPr>
              <a:t>Баран </a:t>
            </a:r>
            <a:r>
              <a:rPr lang="ru-RU" b="1" dirty="0">
                <a:solidFill>
                  <a:srgbClr val="C00000"/>
                </a:solidFill>
                <a:latin typeface="Tahoma" panose="020B0604030504040204" pitchFamily="34" charset="0"/>
                <a:ea typeface="Tahoma" panose="020B0604030504040204" pitchFamily="34" charset="0"/>
                <a:cs typeface="Tahoma" panose="020B0604030504040204" pitchFamily="34" charset="0"/>
              </a:rPr>
              <a:t>— барана, </a:t>
            </a:r>
            <a:endParaRPr lang="ru-RU" b="1" dirty="0" smtClean="0">
              <a:solidFill>
                <a:srgbClr val="C00000"/>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ru-RU" b="1" dirty="0" smtClean="0">
                <a:solidFill>
                  <a:srgbClr val="C00000"/>
                </a:solidFill>
                <a:latin typeface="Tahoma" panose="020B0604030504040204" pitchFamily="34" charset="0"/>
                <a:ea typeface="Tahoma" panose="020B0604030504040204" pitchFamily="34" charset="0"/>
                <a:cs typeface="Tahoma" panose="020B0604030504040204" pitchFamily="34" charset="0"/>
              </a:rPr>
              <a:t>Овцу </a:t>
            </a:r>
            <a:r>
              <a:rPr lang="ru-RU" b="1" dirty="0">
                <a:solidFill>
                  <a:srgbClr val="C00000"/>
                </a:solidFill>
                <a:latin typeface="Tahoma" panose="020B0604030504040204" pitchFamily="34" charset="0"/>
                <a:ea typeface="Tahoma" panose="020B0604030504040204" pitchFamily="34" charset="0"/>
                <a:cs typeface="Tahoma" panose="020B0604030504040204" pitchFamily="34" charset="0"/>
              </a:rPr>
              <a:t>в </a:t>
            </a:r>
            <a:r>
              <a:rPr lang="ru-RU" b="1" dirty="0" err="1">
                <a:solidFill>
                  <a:srgbClr val="C00000"/>
                </a:solidFill>
                <a:latin typeface="Tahoma" panose="020B0604030504040204" pitchFamily="34" charset="0"/>
                <a:ea typeface="Tahoma" panose="020B0604030504040204" pitchFamily="34" charset="0"/>
                <a:cs typeface="Tahoma" panose="020B0604030504040204" pitchFamily="34" charset="0"/>
              </a:rPr>
              <a:t>нѐм</a:t>
            </a:r>
            <a:r>
              <a:rPr lang="ru-RU" b="1" dirty="0">
                <a:solidFill>
                  <a:srgbClr val="C00000"/>
                </a:solidFill>
                <a:latin typeface="Tahoma" panose="020B0604030504040204" pitchFamily="34" charset="0"/>
                <a:ea typeface="Tahoma" panose="020B0604030504040204" pitchFamily="34" charset="0"/>
                <a:cs typeface="Tahoma" panose="020B0604030504040204" pitchFamily="34" charset="0"/>
              </a:rPr>
              <a:t> видела овца</a:t>
            </a:r>
            <a:r>
              <a:rPr lang="ru-RU" b="1" dirty="0" smtClean="0">
                <a:solidFill>
                  <a:srgbClr val="C00000"/>
                </a:solidFill>
                <a:latin typeface="Tahoma" panose="020B0604030504040204" pitchFamily="34" charset="0"/>
                <a:ea typeface="Tahoma" panose="020B0604030504040204" pitchFamily="34" charset="0"/>
                <a:cs typeface="Tahoma" panose="020B0604030504040204" pitchFamily="34" charset="0"/>
              </a:rPr>
              <a:t>,</a:t>
            </a:r>
          </a:p>
          <a:p>
            <a:pPr marL="0" indent="0" algn="ctr">
              <a:buNone/>
            </a:pPr>
            <a:r>
              <a:rPr lang="ru-RU"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a:t>
            </a:r>
            <a:r>
              <a:rPr lang="ru-RU" b="1" dirty="0">
                <a:solidFill>
                  <a:srgbClr val="C00000"/>
                </a:solidFill>
                <a:latin typeface="Tahoma" panose="020B0604030504040204" pitchFamily="34" charset="0"/>
                <a:ea typeface="Tahoma" panose="020B0604030504040204" pitchFamily="34" charset="0"/>
                <a:cs typeface="Tahoma" panose="020B0604030504040204" pitchFamily="34" charset="0"/>
              </a:rPr>
              <a:t>И обезьяну — обезьяна, </a:t>
            </a:r>
            <a:endParaRPr lang="ru-RU" b="1" dirty="0" smtClean="0">
              <a:solidFill>
                <a:srgbClr val="C00000"/>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ru-RU" b="1" dirty="0" smtClean="0">
                <a:solidFill>
                  <a:srgbClr val="C00000"/>
                </a:solidFill>
                <a:latin typeface="Tahoma" panose="020B0604030504040204" pitchFamily="34" charset="0"/>
                <a:ea typeface="Tahoma" panose="020B0604030504040204" pitchFamily="34" charset="0"/>
                <a:cs typeface="Tahoma" panose="020B0604030504040204" pitchFamily="34" charset="0"/>
              </a:rPr>
              <a:t>Но вот подвели к нему Федю Баратова, </a:t>
            </a:r>
          </a:p>
          <a:p>
            <a:pPr marL="0" indent="0" algn="ctr">
              <a:buNone/>
            </a:pPr>
            <a:r>
              <a:rPr lang="ru-RU"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И </a:t>
            </a:r>
            <a:r>
              <a:rPr lang="ru-RU" b="1" dirty="0">
                <a:solidFill>
                  <a:srgbClr val="C00000"/>
                </a:solidFill>
                <a:latin typeface="Tahoma" panose="020B0604030504040204" pitchFamily="34" charset="0"/>
                <a:ea typeface="Tahoma" panose="020B0604030504040204" pitchFamily="34" charset="0"/>
                <a:cs typeface="Tahoma" panose="020B0604030504040204" pitchFamily="34" charset="0"/>
              </a:rPr>
              <a:t>Федя </a:t>
            </a:r>
            <a:r>
              <a:rPr lang="ru-RU" b="1" dirty="0" err="1">
                <a:solidFill>
                  <a:srgbClr val="C00000"/>
                </a:solidFill>
                <a:latin typeface="Tahoma" panose="020B0604030504040204" pitchFamily="34" charset="0"/>
                <a:ea typeface="Tahoma" panose="020B0604030504040204" pitchFamily="34" charset="0"/>
                <a:cs typeface="Tahoma" panose="020B0604030504040204" pitchFamily="34" charset="0"/>
              </a:rPr>
              <a:t>неряху</a:t>
            </a:r>
            <a:r>
              <a:rPr lang="ru-RU" b="1" dirty="0">
                <a:solidFill>
                  <a:srgbClr val="C00000"/>
                </a:solidFill>
                <a:latin typeface="Tahoma" panose="020B0604030504040204" pitchFamily="34" charset="0"/>
                <a:ea typeface="Tahoma" panose="020B0604030504040204" pitchFamily="34" charset="0"/>
                <a:cs typeface="Tahoma" panose="020B0604030504040204" pitchFamily="34" charset="0"/>
              </a:rPr>
              <a:t> увидел лохматого. (</a:t>
            </a:r>
            <a:r>
              <a:rPr lang="ru-RU" b="1" dirty="0" smtClean="0">
                <a:solidFill>
                  <a:srgbClr val="C00000"/>
                </a:solidFill>
                <a:latin typeface="Tahoma" panose="020B0604030504040204" pitchFamily="34" charset="0"/>
                <a:ea typeface="Tahoma" panose="020B0604030504040204" pitchFamily="34" charset="0"/>
                <a:cs typeface="Tahoma" panose="020B0604030504040204" pitchFamily="34" charset="0"/>
              </a:rPr>
              <a:t>Зеркало)</a:t>
            </a:r>
            <a:endParaRPr lang="ru-RU" dirty="0"/>
          </a:p>
        </p:txBody>
      </p:sp>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66034" y="662962"/>
            <a:ext cx="2677099" cy="2381250"/>
          </a:xfrm>
          <a:prstGeom prst="rect">
            <a:avLst/>
          </a:prstGeom>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8177" y="3966072"/>
            <a:ext cx="1336096" cy="2610998"/>
          </a:xfrm>
          <a:prstGeom prst="rect">
            <a:avLst/>
          </a:prstGeom>
        </p:spPr>
      </p:pic>
    </p:spTree>
    <p:extLst>
      <p:ext uri="{BB962C8B-B14F-4D97-AF65-F5344CB8AC3E}">
        <p14:creationId xmlns:p14="http://schemas.microsoft.com/office/powerpoint/2010/main" val="30735721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663547" y="550843"/>
            <a:ext cx="9841065" cy="6125379"/>
          </a:xfrm>
        </p:spPr>
        <p:txBody>
          <a:bodyPr/>
          <a:lstStyle/>
          <a:p>
            <a:pPr marL="0" indent="0">
              <a:buNone/>
            </a:pPr>
            <a:r>
              <a:rPr lang="ru-RU" b="1" dirty="0" smtClean="0">
                <a:latin typeface="Tahoma" panose="020B0604030504040204" pitchFamily="34" charset="0"/>
                <a:ea typeface="Tahoma" panose="020B0604030504040204" pitchFamily="34" charset="0"/>
                <a:cs typeface="Tahoma" panose="020B0604030504040204" pitchFamily="34" charset="0"/>
              </a:rPr>
              <a:t> </a:t>
            </a:r>
            <a:r>
              <a:rPr lang="ru-RU" b="1" dirty="0">
                <a:solidFill>
                  <a:srgbClr val="C00000"/>
                </a:solidFill>
                <a:latin typeface="Tahoma" panose="020B0604030504040204" pitchFamily="34" charset="0"/>
                <a:ea typeface="Tahoma" panose="020B0604030504040204" pitchFamily="34" charset="0"/>
                <a:cs typeface="Tahoma" panose="020B0604030504040204" pitchFamily="34" charset="0"/>
              </a:rPr>
              <a:t>Костяная спинка</a:t>
            </a:r>
            <a:r>
              <a:rPr lang="ru-RU" b="1" dirty="0" smtClean="0">
                <a:solidFill>
                  <a:srgbClr val="C00000"/>
                </a:solidFill>
                <a:latin typeface="Tahoma" panose="020B0604030504040204" pitchFamily="34" charset="0"/>
                <a:ea typeface="Tahoma" panose="020B0604030504040204" pitchFamily="34" charset="0"/>
                <a:cs typeface="Tahoma" panose="020B0604030504040204" pitchFamily="34" charset="0"/>
              </a:rPr>
              <a:t>,</a:t>
            </a:r>
          </a:p>
          <a:p>
            <a:pPr marL="0" indent="0">
              <a:buNone/>
            </a:pPr>
            <a:r>
              <a:rPr lang="ru-RU"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a:t>
            </a:r>
            <a:r>
              <a:rPr lang="ru-RU" b="1" dirty="0">
                <a:solidFill>
                  <a:srgbClr val="C00000"/>
                </a:solidFill>
                <a:latin typeface="Tahoma" panose="020B0604030504040204" pitchFamily="34" charset="0"/>
                <a:ea typeface="Tahoma" panose="020B0604030504040204" pitchFamily="34" charset="0"/>
                <a:cs typeface="Tahoma" panose="020B0604030504040204" pitchFamily="34" charset="0"/>
              </a:rPr>
              <a:t>Жесткая щетинка</a:t>
            </a:r>
            <a:r>
              <a:rPr lang="ru-RU" b="1" dirty="0" smtClean="0">
                <a:solidFill>
                  <a:srgbClr val="C00000"/>
                </a:solidFill>
                <a:latin typeface="Tahoma" panose="020B0604030504040204" pitchFamily="34" charset="0"/>
                <a:ea typeface="Tahoma" panose="020B0604030504040204" pitchFamily="34" charset="0"/>
                <a:cs typeface="Tahoma" panose="020B0604030504040204" pitchFamily="34" charset="0"/>
              </a:rPr>
              <a:t>,</a:t>
            </a:r>
          </a:p>
          <a:p>
            <a:pPr marL="0" indent="0">
              <a:buNone/>
            </a:pPr>
            <a:r>
              <a:rPr lang="ru-RU"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a:t>
            </a:r>
            <a:r>
              <a:rPr lang="ru-RU" b="1" dirty="0">
                <a:solidFill>
                  <a:srgbClr val="C00000"/>
                </a:solidFill>
                <a:latin typeface="Tahoma" panose="020B0604030504040204" pitchFamily="34" charset="0"/>
                <a:ea typeface="Tahoma" panose="020B0604030504040204" pitchFamily="34" charset="0"/>
                <a:cs typeface="Tahoma" panose="020B0604030504040204" pitchFamily="34" charset="0"/>
              </a:rPr>
              <a:t>С мятной пастой дружит, </a:t>
            </a:r>
            <a:endParaRPr lang="ru-RU" b="1" dirty="0" smtClean="0">
              <a:solidFill>
                <a:srgbClr val="C00000"/>
              </a:solidFill>
              <a:latin typeface="Tahoma" panose="020B0604030504040204" pitchFamily="34" charset="0"/>
              <a:ea typeface="Tahoma" panose="020B0604030504040204" pitchFamily="34" charset="0"/>
              <a:cs typeface="Tahoma" panose="020B0604030504040204" pitchFamily="34" charset="0"/>
            </a:endParaRPr>
          </a:p>
          <a:p>
            <a:pPr marL="0" indent="0">
              <a:buNone/>
            </a:pPr>
            <a:r>
              <a:rPr lang="ru-RU" b="1" dirty="0" smtClean="0">
                <a:solidFill>
                  <a:srgbClr val="C00000"/>
                </a:solidFill>
                <a:latin typeface="Tahoma" panose="020B0604030504040204" pitchFamily="34" charset="0"/>
                <a:ea typeface="Tahoma" panose="020B0604030504040204" pitchFamily="34" charset="0"/>
                <a:cs typeface="Tahoma" panose="020B0604030504040204" pitchFamily="34" charset="0"/>
              </a:rPr>
              <a:t>Нам </a:t>
            </a:r>
            <a:r>
              <a:rPr lang="ru-RU" b="1" dirty="0">
                <a:solidFill>
                  <a:srgbClr val="C00000"/>
                </a:solidFill>
                <a:latin typeface="Tahoma" panose="020B0604030504040204" pitchFamily="34" charset="0"/>
                <a:ea typeface="Tahoma" panose="020B0604030504040204" pitchFamily="34" charset="0"/>
                <a:cs typeface="Tahoma" panose="020B0604030504040204" pitchFamily="34" charset="0"/>
              </a:rPr>
              <a:t>усердно служит. (Зубная щетка) </a:t>
            </a:r>
            <a:endParaRPr lang="ru-RU" b="1" dirty="0" smtClean="0">
              <a:solidFill>
                <a:srgbClr val="C00000"/>
              </a:solidFill>
              <a:latin typeface="Tahoma" panose="020B0604030504040204" pitchFamily="34" charset="0"/>
              <a:ea typeface="Tahoma" panose="020B0604030504040204" pitchFamily="34" charset="0"/>
              <a:cs typeface="Tahoma" panose="020B0604030504040204" pitchFamily="34" charset="0"/>
            </a:endParaRPr>
          </a:p>
          <a:p>
            <a:endParaRPr lang="ru-RU" b="1" dirty="0">
              <a:latin typeface="Tahoma" panose="020B0604030504040204" pitchFamily="34" charset="0"/>
              <a:ea typeface="Tahoma" panose="020B0604030504040204" pitchFamily="34" charset="0"/>
              <a:cs typeface="Tahoma" panose="020B0604030504040204" pitchFamily="34" charset="0"/>
            </a:endParaRPr>
          </a:p>
          <a:p>
            <a:pPr marL="0" indent="0">
              <a:buNone/>
            </a:pPr>
            <a:r>
              <a:rPr lang="ru-RU" b="1" dirty="0" smtClean="0">
                <a:solidFill>
                  <a:srgbClr val="00B050"/>
                </a:solidFill>
                <a:latin typeface="Tahoma" panose="020B0604030504040204" pitchFamily="34" charset="0"/>
                <a:ea typeface="Tahoma" panose="020B0604030504040204" pitchFamily="34" charset="0"/>
                <a:cs typeface="Tahoma" panose="020B0604030504040204" pitchFamily="34" charset="0"/>
              </a:rPr>
              <a:t>Лег в карман и караулю рёву, </a:t>
            </a:r>
          </a:p>
          <a:p>
            <a:pPr marL="0" indent="0">
              <a:buNone/>
            </a:pPr>
            <a:r>
              <a:rPr lang="ru-RU" b="1" dirty="0" smtClean="0">
                <a:solidFill>
                  <a:srgbClr val="00B050"/>
                </a:solidFill>
                <a:latin typeface="Tahoma" panose="020B0604030504040204" pitchFamily="34" charset="0"/>
                <a:ea typeface="Tahoma" panose="020B0604030504040204" pitchFamily="34" charset="0"/>
                <a:cs typeface="Tahoma" panose="020B0604030504040204" pitchFamily="34" charset="0"/>
              </a:rPr>
              <a:t>плаксу </a:t>
            </a:r>
            <a:r>
              <a:rPr lang="ru-RU" b="1" dirty="0">
                <a:solidFill>
                  <a:srgbClr val="00B050"/>
                </a:solidFill>
                <a:latin typeface="Tahoma" panose="020B0604030504040204" pitchFamily="34" charset="0"/>
                <a:ea typeface="Tahoma" panose="020B0604030504040204" pitchFamily="34" charset="0"/>
                <a:cs typeface="Tahoma" panose="020B0604030504040204" pitchFamily="34" charset="0"/>
              </a:rPr>
              <a:t>и грязнулю</a:t>
            </a:r>
            <a:r>
              <a:rPr lang="ru-RU" b="1" dirty="0" smtClean="0">
                <a:solidFill>
                  <a:srgbClr val="00B050"/>
                </a:solidFill>
                <a:latin typeface="Tahoma" panose="020B0604030504040204" pitchFamily="34" charset="0"/>
                <a:ea typeface="Tahoma" panose="020B0604030504040204" pitchFamily="34" charset="0"/>
                <a:cs typeface="Tahoma" panose="020B0604030504040204" pitchFamily="34" charset="0"/>
              </a:rPr>
              <a:t>.</a:t>
            </a:r>
          </a:p>
          <a:p>
            <a:pPr marL="0" indent="0">
              <a:buNone/>
            </a:pPr>
            <a:r>
              <a:rPr lang="ru-RU" b="1" dirty="0" smtClean="0">
                <a:solidFill>
                  <a:srgbClr val="00B050"/>
                </a:solidFill>
                <a:latin typeface="Tahoma" panose="020B0604030504040204" pitchFamily="34" charset="0"/>
                <a:ea typeface="Tahoma" panose="020B0604030504040204" pitchFamily="34" charset="0"/>
                <a:cs typeface="Tahoma" panose="020B0604030504040204" pitchFamily="34" charset="0"/>
              </a:rPr>
              <a:t> </a:t>
            </a:r>
            <a:r>
              <a:rPr lang="ru-RU" b="1" dirty="0">
                <a:solidFill>
                  <a:srgbClr val="00B050"/>
                </a:solidFill>
                <a:latin typeface="Tahoma" panose="020B0604030504040204" pitchFamily="34" charset="0"/>
                <a:ea typeface="Tahoma" panose="020B0604030504040204" pitchFamily="34" charset="0"/>
                <a:cs typeface="Tahoma" panose="020B0604030504040204" pitchFamily="34" charset="0"/>
              </a:rPr>
              <a:t>Им утру потоки </a:t>
            </a:r>
            <a:r>
              <a:rPr lang="ru-RU" b="1" dirty="0" smtClean="0">
                <a:solidFill>
                  <a:srgbClr val="00B050"/>
                </a:solidFill>
                <a:latin typeface="Tahoma" panose="020B0604030504040204" pitchFamily="34" charset="0"/>
                <a:ea typeface="Tahoma" panose="020B0604030504040204" pitchFamily="34" charset="0"/>
                <a:cs typeface="Tahoma" panose="020B0604030504040204" pitchFamily="34" charset="0"/>
              </a:rPr>
              <a:t>слез, </a:t>
            </a:r>
            <a:r>
              <a:rPr lang="ru-RU" b="1" dirty="0">
                <a:solidFill>
                  <a:srgbClr val="00B050"/>
                </a:solidFill>
                <a:latin typeface="Tahoma" panose="020B0604030504040204" pitchFamily="34" charset="0"/>
                <a:ea typeface="Tahoma" panose="020B0604030504040204" pitchFamily="34" charset="0"/>
                <a:cs typeface="Tahoma" panose="020B0604030504040204" pitchFamily="34" charset="0"/>
              </a:rPr>
              <a:t>не забуду и про нос. (Носовой </a:t>
            </a:r>
            <a:r>
              <a:rPr lang="ru-RU" b="1" dirty="0" smtClean="0">
                <a:solidFill>
                  <a:srgbClr val="00B050"/>
                </a:solidFill>
                <a:latin typeface="Tahoma" panose="020B0604030504040204" pitchFamily="34" charset="0"/>
                <a:ea typeface="Tahoma" panose="020B0604030504040204" pitchFamily="34" charset="0"/>
                <a:cs typeface="Tahoma" panose="020B0604030504040204" pitchFamily="34" charset="0"/>
              </a:rPr>
              <a:t>платочек)</a:t>
            </a:r>
            <a:endParaRPr lang="ru-RU" b="1" dirty="0">
              <a:solidFill>
                <a:srgbClr val="00B050"/>
              </a:solidFill>
              <a:latin typeface="Tahoma" panose="020B0604030504040204" pitchFamily="34" charset="0"/>
              <a:ea typeface="Tahoma" panose="020B0604030504040204" pitchFamily="34" charset="0"/>
              <a:cs typeface="Tahoma" panose="020B0604030504040204" pitchFamily="34" charset="0"/>
            </a:endParaRPr>
          </a:p>
          <a:p>
            <a:endParaRPr lang="ru-RU" dirty="0">
              <a:solidFill>
                <a:srgbClr val="00B050"/>
              </a:solidFill>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1474" y="656053"/>
            <a:ext cx="2467034" cy="1227832"/>
          </a:xfrm>
          <a:prstGeom prst="rect">
            <a:avLst/>
          </a:prstGeo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2735" y="3745735"/>
            <a:ext cx="4123983" cy="2930487"/>
          </a:xfrm>
          <a:prstGeom prst="rect">
            <a:avLst/>
          </a:prstGeom>
        </p:spPr>
      </p:pic>
    </p:spTree>
    <p:extLst>
      <p:ext uri="{BB962C8B-B14F-4D97-AF65-F5344CB8AC3E}">
        <p14:creationId xmlns:p14="http://schemas.microsoft.com/office/powerpoint/2010/main" val="372025561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661375" y="334851"/>
            <a:ext cx="10290219" cy="6323526"/>
          </a:xfrm>
        </p:spPr>
        <p:txBody>
          <a:bodyPr>
            <a:normAutofit fontScale="92500" lnSpcReduction="20000"/>
          </a:bodyPr>
          <a:lstStyle/>
          <a:p>
            <a:r>
              <a:rPr lang="ru-RU" b="1" dirty="0">
                <a:solidFill>
                  <a:srgbClr val="FF0000"/>
                </a:solidFill>
                <a:latin typeface="Tahoma" panose="020B0604030504040204" pitchFamily="34" charset="0"/>
                <a:ea typeface="Tahoma" panose="020B0604030504040204" pitchFamily="34" charset="0"/>
                <a:cs typeface="Tahoma" panose="020B0604030504040204" pitchFamily="34" charset="0"/>
              </a:rPr>
              <a:t>Игра "Сделаем лодочки"</a:t>
            </a:r>
          </a:p>
          <a:p>
            <a:r>
              <a:rPr lang="ru-RU" b="1" dirty="0">
                <a:latin typeface="Tahoma" panose="020B0604030504040204" pitchFamily="34" charset="0"/>
                <a:ea typeface="Tahoma" panose="020B0604030504040204" pitchFamily="34" charset="0"/>
                <a:cs typeface="Tahoma" panose="020B0604030504040204" pitchFamily="34" charset="0"/>
              </a:rPr>
              <a:t>Цель: учить ребенка последовательно выполнять действия при мытье рук, подражать действиям взрослого.</a:t>
            </a:r>
          </a:p>
          <a:p>
            <a:r>
              <a:rPr lang="ru-RU" b="1" dirty="0">
                <a:latin typeface="Tahoma" panose="020B0604030504040204" pitchFamily="34" charset="0"/>
                <a:ea typeface="Tahoma" panose="020B0604030504040204" pitchFamily="34" charset="0"/>
                <a:cs typeface="Tahoma" panose="020B0604030504040204" pitchFamily="34" charset="0"/>
              </a:rPr>
              <a:t>Ход игры: взрослый обращает внимание ребенка на то, что при мытье рук надо соблюдать последовательность действий:</a:t>
            </a:r>
          </a:p>
          <a:p>
            <a:r>
              <a:rPr lang="ru-RU" b="1" dirty="0">
                <a:latin typeface="Tahoma" panose="020B0604030504040204" pitchFamily="34" charset="0"/>
                <a:ea typeface="Tahoma" panose="020B0604030504040204" pitchFamily="34" charset="0"/>
                <a:cs typeface="Tahoma" panose="020B0604030504040204" pitchFamily="34" charset="0"/>
              </a:rPr>
              <a:t>засучить рукава (взрослый произносит потешку: "Кто рукавчик не засучит, тот водички не получит!");</a:t>
            </a:r>
          </a:p>
          <a:p>
            <a:endParaRPr lang="ru-RU" b="1" dirty="0">
              <a:latin typeface="Tahoma" panose="020B0604030504040204" pitchFamily="34" charset="0"/>
              <a:ea typeface="Tahoma" panose="020B0604030504040204" pitchFamily="34" charset="0"/>
              <a:cs typeface="Tahoma" panose="020B0604030504040204" pitchFamily="34" charset="0"/>
            </a:endParaRPr>
          </a:p>
          <a:p>
            <a:r>
              <a:rPr lang="ru-RU" b="1" dirty="0">
                <a:latin typeface="Tahoma" panose="020B0604030504040204" pitchFamily="34" charset="0"/>
                <a:ea typeface="Tahoma" panose="020B0604030504040204" pitchFamily="34" charset="0"/>
                <a:cs typeface="Tahoma" panose="020B0604030504040204" pitchFamily="34" charset="0"/>
              </a:rPr>
              <a:t>открыть кран;</a:t>
            </a:r>
          </a:p>
          <a:p>
            <a:endParaRPr lang="ru-RU" b="1" dirty="0">
              <a:latin typeface="Tahoma" panose="020B0604030504040204" pitchFamily="34" charset="0"/>
              <a:ea typeface="Tahoma" panose="020B0604030504040204" pitchFamily="34" charset="0"/>
              <a:cs typeface="Tahoma" panose="020B0604030504040204" pitchFamily="34" charset="0"/>
            </a:endParaRPr>
          </a:p>
          <a:p>
            <a:r>
              <a:rPr lang="ru-RU" b="1" dirty="0">
                <a:latin typeface="Tahoma" panose="020B0604030504040204" pitchFamily="34" charset="0"/>
                <a:ea typeface="Tahoma" panose="020B0604030504040204" pitchFamily="34" charset="0"/>
                <a:cs typeface="Tahoma" panose="020B0604030504040204" pitchFamily="34" charset="0"/>
              </a:rPr>
              <a:t>сложить ладони рук "лодочкой";</a:t>
            </a:r>
          </a:p>
          <a:p>
            <a:endParaRPr lang="ru-RU" b="1" dirty="0">
              <a:latin typeface="Tahoma" panose="020B0604030504040204" pitchFamily="34" charset="0"/>
              <a:ea typeface="Tahoma" panose="020B0604030504040204" pitchFamily="34" charset="0"/>
              <a:cs typeface="Tahoma" panose="020B0604030504040204" pitchFamily="34" charset="0"/>
            </a:endParaRPr>
          </a:p>
          <a:p>
            <a:r>
              <a:rPr lang="ru-RU" b="1" dirty="0">
                <a:latin typeface="Tahoma" panose="020B0604030504040204" pitchFamily="34" charset="0"/>
                <a:ea typeface="Tahoma" panose="020B0604030504040204" pitchFamily="34" charset="0"/>
                <a:cs typeface="Tahoma" panose="020B0604030504040204" pitchFamily="34" charset="0"/>
              </a:rPr>
              <a:t>подставить руки под струю воды;</a:t>
            </a:r>
          </a:p>
          <a:p>
            <a:endParaRPr lang="ru-RU" b="1" dirty="0">
              <a:latin typeface="Tahoma" panose="020B0604030504040204" pitchFamily="34" charset="0"/>
              <a:ea typeface="Tahoma" panose="020B0604030504040204" pitchFamily="34" charset="0"/>
              <a:cs typeface="Tahoma" panose="020B0604030504040204" pitchFamily="34" charset="0"/>
            </a:endParaRPr>
          </a:p>
          <a:p>
            <a:r>
              <a:rPr lang="ru-RU" b="1" dirty="0">
                <a:latin typeface="Tahoma" panose="020B0604030504040204" pitchFamily="34" charset="0"/>
                <a:ea typeface="Tahoma" panose="020B0604030504040204" pitchFamily="34" charset="0"/>
                <a:cs typeface="Tahoma" panose="020B0604030504040204" pitchFamily="34" charset="0"/>
              </a:rPr>
              <a:t>закрыть кран;</a:t>
            </a:r>
          </a:p>
          <a:p>
            <a:endParaRPr lang="ru-RU" b="1" dirty="0">
              <a:latin typeface="Tahoma" panose="020B0604030504040204" pitchFamily="34" charset="0"/>
              <a:ea typeface="Tahoma" panose="020B0604030504040204" pitchFamily="34" charset="0"/>
              <a:cs typeface="Tahoma" panose="020B0604030504040204" pitchFamily="34" charset="0"/>
            </a:endParaRPr>
          </a:p>
          <a:p>
            <a:r>
              <a:rPr lang="ru-RU" b="1" dirty="0">
                <a:latin typeface="Tahoma" panose="020B0604030504040204" pitchFamily="34" charset="0"/>
                <a:ea typeface="Tahoma" panose="020B0604030504040204" pitchFamily="34" charset="0"/>
                <a:cs typeface="Tahoma" panose="020B0604030504040204" pitchFamily="34" charset="0"/>
              </a:rPr>
              <a:t>вытереть руки полотенцем.</a:t>
            </a:r>
          </a:p>
          <a:p>
            <a:endParaRPr lang="ru-RU" b="1" dirty="0">
              <a:latin typeface="Tahoma" panose="020B0604030504040204" pitchFamily="34" charset="0"/>
              <a:ea typeface="Tahoma" panose="020B0604030504040204" pitchFamily="34" charset="0"/>
              <a:cs typeface="Tahoma" panose="020B0604030504040204" pitchFamily="34" charset="0"/>
            </a:endParaRPr>
          </a:p>
          <a:p>
            <a:r>
              <a:rPr lang="ru-RU" b="1" dirty="0">
                <a:latin typeface="Tahoma" panose="020B0604030504040204" pitchFamily="34" charset="0"/>
                <a:ea typeface="Tahoma" panose="020B0604030504040204" pitchFamily="34" charset="0"/>
                <a:cs typeface="Tahoma" panose="020B0604030504040204" pitchFamily="34" charset="0"/>
              </a:rPr>
              <a:t>Затем ребенку предлагают выполнить действия, подражая взрослому, который обращает внимание ребенка на положение рук.</a:t>
            </a:r>
          </a:p>
        </p:txBody>
      </p:sp>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3206" y="2577946"/>
            <a:ext cx="2510447" cy="3118691"/>
          </a:xfrm>
          <a:prstGeom prst="rect">
            <a:avLst/>
          </a:prstGeom>
        </p:spPr>
      </p:pic>
    </p:spTree>
    <p:extLst>
      <p:ext uri="{BB962C8B-B14F-4D97-AF65-F5344CB8AC3E}">
        <p14:creationId xmlns:p14="http://schemas.microsoft.com/office/powerpoint/2010/main" val="233456475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622737" y="437881"/>
            <a:ext cx="10225825" cy="6207617"/>
          </a:xfrm>
        </p:spPr>
        <p:txBody>
          <a:bodyPr>
            <a:normAutofit/>
          </a:bodyPr>
          <a:lstStyle/>
          <a:p>
            <a:pPr marL="0" indent="0">
              <a:buNone/>
            </a:pPr>
            <a:r>
              <a:rPr lang="ru-RU" b="1" dirty="0">
                <a:solidFill>
                  <a:srgbClr val="FF0000"/>
                </a:solidFill>
                <a:latin typeface="Tahoma" panose="020B0604030504040204" pitchFamily="34" charset="0"/>
                <a:ea typeface="Tahoma" panose="020B0604030504040204" pitchFamily="34" charset="0"/>
                <a:cs typeface="Tahoma" panose="020B0604030504040204" pitchFamily="34" charset="0"/>
              </a:rPr>
              <a:t>Игра "Делаем прическу"</a:t>
            </a:r>
          </a:p>
          <a:p>
            <a:r>
              <a:rPr lang="ru-RU" b="1" dirty="0">
                <a:latin typeface="Tahoma" panose="020B0604030504040204" pitchFamily="34" charset="0"/>
                <a:ea typeface="Tahoma" panose="020B0604030504040204" pitchFamily="34" charset="0"/>
                <a:cs typeface="Tahoma" panose="020B0604030504040204" pitchFamily="34" charset="0"/>
              </a:rPr>
              <a:t>Цель: учить ребенка держать в руке расческу и расчесывать волосы движениями сверху вниз.</a:t>
            </a:r>
          </a:p>
          <a:p>
            <a:r>
              <a:rPr lang="ru-RU" b="1" dirty="0">
                <a:latin typeface="Tahoma" panose="020B0604030504040204" pitchFamily="34" charset="0"/>
                <a:ea typeface="Tahoma" panose="020B0604030504040204" pitchFamily="34" charset="0"/>
                <a:cs typeface="Tahoma" panose="020B0604030504040204" pitchFamily="34" charset="0"/>
              </a:rPr>
              <a:t>Оборудование: зеркало, расческа, нарядная кукла.</a:t>
            </a:r>
          </a:p>
          <a:p>
            <a:r>
              <a:rPr lang="ru-RU" b="1" dirty="0">
                <a:latin typeface="Tahoma" panose="020B0604030504040204" pitchFamily="34" charset="0"/>
                <a:ea typeface="Tahoma" panose="020B0604030504040204" pitchFamily="34" charset="0"/>
                <a:cs typeface="Tahoma" panose="020B0604030504040204" pitchFamily="34" charset="0"/>
              </a:rPr>
              <a:t>Ход игры: взрослый демонстрирует ребенку куклу и обращает внимание на ее прическу: "Посмотри, у куклы красивая прическа: длинные, ровные волосы, бантик. Красивая кукла! Давай и тебе сделаем красивую прическу!" Взрослый расчесывает перед зеркалом волосы ребенка, затем просит малыша попробовать это сделать самому: дает расческу в руки ребенку при этом помогает удерживать ее, вести руку с расческой сверху вниз. В конце расчесывания просит ребенка посмотреть в зеркало, обращает его внимание на то, что он стал таким же красивым, как кукла</a:t>
            </a:r>
            <a:r>
              <a:rPr lang="ru-RU" b="1" dirty="0" smtClean="0">
                <a:latin typeface="Tahoma" panose="020B0604030504040204" pitchFamily="34" charset="0"/>
                <a:ea typeface="Tahoma" panose="020B0604030504040204" pitchFamily="34" charset="0"/>
                <a:cs typeface="Tahoma" panose="020B0604030504040204" pitchFamily="34" charset="0"/>
              </a:rPr>
              <a:t>.</a:t>
            </a:r>
            <a:endParaRPr lang="ru-RU" b="1" dirty="0">
              <a:latin typeface="Tahoma" panose="020B0604030504040204" pitchFamily="34" charset="0"/>
              <a:ea typeface="Tahoma" panose="020B0604030504040204" pitchFamily="34" charset="0"/>
              <a:cs typeface="Tahoma" panose="020B0604030504040204" pitchFamily="34" charset="0"/>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02306" y="3844886"/>
            <a:ext cx="2059705" cy="3013113"/>
          </a:xfrm>
          <a:prstGeom prst="rect">
            <a:avLst/>
          </a:prstGeom>
        </p:spPr>
      </p:pic>
    </p:spTree>
    <p:extLst>
      <p:ext uri="{BB962C8B-B14F-4D97-AF65-F5344CB8AC3E}">
        <p14:creationId xmlns:p14="http://schemas.microsoft.com/office/powerpoint/2010/main" val="247329982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465243" y="495759"/>
            <a:ext cx="10039369" cy="6202496"/>
          </a:xfrm>
        </p:spPr>
        <p:txBody>
          <a:bodyPr>
            <a:normAutofit/>
          </a:bodyPr>
          <a:lstStyle/>
          <a:p>
            <a:pPr marL="0" indent="0">
              <a:buNone/>
            </a:pPr>
            <a:r>
              <a:rPr lang="ru-RU" b="1" dirty="0">
                <a:solidFill>
                  <a:srgbClr val="FF0000"/>
                </a:solidFill>
                <a:latin typeface="Tahoma" panose="020B0604030504040204" pitchFamily="34" charset="0"/>
                <a:ea typeface="Tahoma" panose="020B0604030504040204" pitchFamily="34" charset="0"/>
                <a:cs typeface="Tahoma" panose="020B0604030504040204" pitchFamily="34" charset="0"/>
              </a:rPr>
              <a:t>Игра "Кукла заболела"</a:t>
            </a:r>
          </a:p>
          <a:p>
            <a:r>
              <a:rPr lang="ru-RU" b="1" dirty="0">
                <a:latin typeface="Tahoma" panose="020B0604030504040204" pitchFamily="34" charset="0"/>
                <a:ea typeface="Tahoma" panose="020B0604030504040204" pitchFamily="34" charset="0"/>
                <a:cs typeface="Tahoma" panose="020B0604030504040204" pitchFamily="34" charset="0"/>
              </a:rPr>
              <a:t>Цель: учить ребенка пользоваться носовым платком.</a:t>
            </a:r>
          </a:p>
          <a:p>
            <a:r>
              <a:rPr lang="ru-RU" b="1" dirty="0">
                <a:latin typeface="Tahoma" panose="020B0604030504040204" pitchFamily="34" charset="0"/>
                <a:ea typeface="Tahoma" panose="020B0604030504040204" pitchFamily="34" charset="0"/>
                <a:cs typeface="Tahoma" panose="020B0604030504040204" pitchFamily="34" charset="0"/>
              </a:rPr>
              <a:t>Оборудование: кукла, носовые платки.</a:t>
            </a:r>
          </a:p>
          <a:p>
            <a:r>
              <a:rPr lang="ru-RU" b="1" dirty="0">
                <a:latin typeface="Tahoma" panose="020B0604030504040204" pitchFamily="34" charset="0"/>
                <a:ea typeface="Tahoma" panose="020B0604030504040204" pitchFamily="34" charset="0"/>
                <a:cs typeface="Tahoma" panose="020B0604030504040204" pitchFamily="34" charset="0"/>
              </a:rPr>
              <a:t>Ход игры: взрослый демонстрирует детям куклу и говорит: "Вот кукла Маша, она заболела, у нее насморк, ей трудно дышать через нос. В кармане у нее лежит носовой платок. Поможем Маше очистить носик!" Взрослый произнести потешку:</a:t>
            </a:r>
          </a:p>
          <a:p>
            <a:r>
              <a:rPr lang="ru-RU" b="1" dirty="0">
                <a:latin typeface="Tahoma" panose="020B0604030504040204" pitchFamily="34" charset="0"/>
                <a:ea typeface="Tahoma" panose="020B0604030504040204" pitchFamily="34" charset="0"/>
                <a:cs typeface="Tahoma" panose="020B0604030504040204" pitchFamily="34" charset="0"/>
              </a:rPr>
              <a:t>Маша заболела, трудно ей дышать,</a:t>
            </a:r>
          </a:p>
          <a:p>
            <a:r>
              <a:rPr lang="ru-RU" b="1" dirty="0">
                <a:latin typeface="Tahoma" panose="020B0604030504040204" pitchFamily="34" charset="0"/>
                <a:ea typeface="Tahoma" panose="020B0604030504040204" pitchFamily="34" charset="0"/>
                <a:cs typeface="Tahoma" panose="020B0604030504040204" pitchFamily="34" charset="0"/>
              </a:rPr>
              <a:t>Мы платочком будем носик вытирать!</a:t>
            </a:r>
          </a:p>
          <a:p>
            <a:r>
              <a:rPr lang="ru-RU" b="1" dirty="0">
                <a:latin typeface="Tahoma" panose="020B0604030504040204" pitchFamily="34" charset="0"/>
                <a:ea typeface="Tahoma" panose="020B0604030504040204" pitchFamily="34" charset="0"/>
                <a:cs typeface="Tahoma" panose="020B0604030504040204" pitchFamily="34" charset="0"/>
              </a:rPr>
              <a:t>Взрослый показывает детям, как правильно использовать носовой платок, демонстрируя это на кукле. Предлагает детям повторить действие.</a:t>
            </a:r>
          </a:p>
          <a:p>
            <a:endParaRPr lang="ru-RU"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4546" y="4259850"/>
            <a:ext cx="2732900" cy="2438405"/>
          </a:xfrm>
          <a:prstGeom prst="rect">
            <a:avLst/>
          </a:prstGeo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0429" y="5227503"/>
            <a:ext cx="1266825" cy="1371600"/>
          </a:xfrm>
          <a:prstGeom prst="rect">
            <a:avLst/>
          </a:prstGeom>
        </p:spPr>
      </p:pic>
    </p:spTree>
    <p:extLst>
      <p:ext uri="{BB962C8B-B14F-4D97-AF65-F5344CB8AC3E}">
        <p14:creationId xmlns:p14="http://schemas.microsoft.com/office/powerpoint/2010/main" val="310101784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622738" y="386366"/>
            <a:ext cx="10569262" cy="6194738"/>
          </a:xfrm>
        </p:spPr>
        <p:txBody>
          <a:bodyPr/>
          <a:lstStyle/>
          <a:p>
            <a:r>
              <a:rPr lang="ru-RU" b="1" dirty="0" smtClean="0">
                <a:latin typeface="Tahoma" panose="020B0604030504040204" pitchFamily="34" charset="0"/>
                <a:ea typeface="Tahoma" panose="020B0604030504040204" pitchFamily="34" charset="0"/>
                <a:cs typeface="Tahoma" panose="020B0604030504040204" pitchFamily="34" charset="0"/>
              </a:rPr>
              <a:t>Дидактическое </a:t>
            </a:r>
            <a:r>
              <a:rPr lang="ru-RU" b="1" dirty="0">
                <a:latin typeface="Tahoma" panose="020B0604030504040204" pitchFamily="34" charset="0"/>
                <a:ea typeface="Tahoma" panose="020B0604030504040204" pitchFamily="34" charset="0"/>
                <a:cs typeface="Tahoma" panose="020B0604030504040204" pitchFamily="34" charset="0"/>
              </a:rPr>
              <a:t>упражнение «Кто правильно и быстро положит одежду». Дидактическое упражнение «Как надо заправлять постель». </a:t>
            </a:r>
            <a:endParaRPr lang="ru-RU" b="1" dirty="0" smtClean="0">
              <a:latin typeface="Tahoma" panose="020B0604030504040204" pitchFamily="34" charset="0"/>
              <a:ea typeface="Tahoma" panose="020B0604030504040204" pitchFamily="34" charset="0"/>
              <a:cs typeface="Tahoma" panose="020B0604030504040204" pitchFamily="34" charset="0"/>
            </a:endParaRPr>
          </a:p>
          <a:p>
            <a:r>
              <a:rPr lang="ru-RU" b="1" dirty="0" smtClean="0">
                <a:latin typeface="Tahoma" panose="020B0604030504040204" pitchFamily="34" charset="0"/>
                <a:ea typeface="Tahoma" panose="020B0604030504040204" pitchFamily="34" charset="0"/>
                <a:cs typeface="Tahoma" panose="020B0604030504040204" pitchFamily="34" charset="0"/>
              </a:rPr>
              <a:t>Упражнение </a:t>
            </a:r>
            <a:r>
              <a:rPr lang="ru-RU" b="1" dirty="0">
                <a:latin typeface="Tahoma" panose="020B0604030504040204" pitchFamily="34" charset="0"/>
                <a:ea typeface="Tahoma" panose="020B0604030504040204" pitchFamily="34" charset="0"/>
                <a:cs typeface="Tahoma" panose="020B0604030504040204" pitchFamily="34" charset="0"/>
              </a:rPr>
              <a:t>«Кто правильно и быстро положит одежду</a:t>
            </a:r>
            <a:r>
              <a:rPr lang="ru-RU" b="1" dirty="0" smtClean="0">
                <a:latin typeface="Tahoma" panose="020B0604030504040204" pitchFamily="34" charset="0"/>
                <a:ea typeface="Tahoma" panose="020B0604030504040204" pitchFamily="34" charset="0"/>
                <a:cs typeface="Tahoma" panose="020B0604030504040204" pitchFamily="34" charset="0"/>
              </a:rPr>
              <a:t>».</a:t>
            </a:r>
          </a:p>
          <a:p>
            <a:r>
              <a:rPr lang="ru-RU" b="1" dirty="0" smtClean="0">
                <a:latin typeface="Tahoma" panose="020B0604030504040204" pitchFamily="34" charset="0"/>
                <a:ea typeface="Tahoma" panose="020B0604030504040204" pitchFamily="34" charset="0"/>
                <a:cs typeface="Tahoma" panose="020B0604030504040204" pitchFamily="34" charset="0"/>
              </a:rPr>
              <a:t>Дидактическое </a:t>
            </a:r>
            <a:r>
              <a:rPr lang="ru-RU" b="1" dirty="0">
                <a:latin typeface="Tahoma" panose="020B0604030504040204" pitchFamily="34" charset="0"/>
                <a:ea typeface="Tahoma" panose="020B0604030504040204" pitchFamily="34" charset="0"/>
                <a:cs typeface="Tahoma" panose="020B0604030504040204" pitchFamily="34" charset="0"/>
              </a:rPr>
              <a:t>упражнение «Кто правильно и быстро заправит </a:t>
            </a:r>
            <a:r>
              <a:rPr lang="ru-RU" b="1" dirty="0" smtClean="0">
                <a:latin typeface="Tahoma" panose="020B0604030504040204" pitchFamily="34" charset="0"/>
                <a:ea typeface="Tahoma" panose="020B0604030504040204" pitchFamily="34" charset="0"/>
                <a:cs typeface="Tahoma" panose="020B0604030504040204" pitchFamily="34" charset="0"/>
              </a:rPr>
              <a:t>постель»</a:t>
            </a:r>
          </a:p>
          <a:p>
            <a:r>
              <a:rPr lang="ru-RU" b="1" dirty="0" smtClean="0">
                <a:latin typeface="Tahoma" panose="020B0604030504040204" pitchFamily="34" charset="0"/>
                <a:ea typeface="Tahoma" panose="020B0604030504040204" pitchFamily="34" charset="0"/>
                <a:cs typeface="Tahoma" panose="020B0604030504040204" pitchFamily="34" charset="0"/>
              </a:rPr>
              <a:t>Дидактическое </a:t>
            </a:r>
            <a:r>
              <a:rPr lang="ru-RU" b="1" dirty="0">
                <a:latin typeface="Tahoma" panose="020B0604030504040204" pitchFamily="34" charset="0"/>
                <a:ea typeface="Tahoma" panose="020B0604030504040204" pitchFamily="34" charset="0"/>
                <a:cs typeface="Tahoma" panose="020B0604030504040204" pitchFamily="34" charset="0"/>
              </a:rPr>
              <a:t>упражнение  «Поможем младшему воспитателю сменить постельное бельё».</a:t>
            </a:r>
          </a:p>
          <a:p>
            <a:r>
              <a:rPr lang="ru-RU" b="1" dirty="0" smtClean="0">
                <a:latin typeface="Tahoma" panose="020B0604030504040204" pitchFamily="34" charset="0"/>
                <a:ea typeface="Tahoma" panose="020B0604030504040204" pitchFamily="34" charset="0"/>
                <a:cs typeface="Tahoma" panose="020B0604030504040204" pitchFamily="34" charset="0"/>
              </a:rPr>
              <a:t>Дидактическое </a:t>
            </a:r>
            <a:r>
              <a:rPr lang="ru-RU" b="1" dirty="0">
                <a:latin typeface="Tahoma" panose="020B0604030504040204" pitchFamily="34" charset="0"/>
                <a:ea typeface="Tahoma" panose="020B0604030504040204" pitchFamily="34" charset="0"/>
                <a:cs typeface="Tahoma" panose="020B0604030504040204" pitchFamily="34" charset="0"/>
              </a:rPr>
              <a:t>упражнение «У кого в шкафу порядок»</a:t>
            </a:r>
          </a:p>
          <a:p>
            <a:endParaRPr lang="ru-RU" dirty="0"/>
          </a:p>
          <a:p>
            <a:endParaRPr lang="ru-RU" dirty="0"/>
          </a:p>
          <a:p>
            <a:endParaRPr lang="ru-RU" dirty="0"/>
          </a:p>
        </p:txBody>
      </p:sp>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9813" y="3292731"/>
            <a:ext cx="7542882" cy="3007724"/>
          </a:xfrm>
          <a:prstGeom prst="rect">
            <a:avLst/>
          </a:prstGeom>
        </p:spPr>
      </p:pic>
    </p:spTree>
    <p:extLst>
      <p:ext uri="{BB962C8B-B14F-4D97-AF65-F5344CB8AC3E}">
        <p14:creationId xmlns:p14="http://schemas.microsoft.com/office/powerpoint/2010/main" val="33571682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455313" y="425003"/>
            <a:ext cx="10367493" cy="5486219"/>
          </a:xfrm>
        </p:spPr>
        <p:txBody>
          <a:bodyPr>
            <a:noAutofit/>
          </a:bodyPr>
          <a:lstStyle/>
          <a:p>
            <a:r>
              <a:rPr lang="ru-RU" b="1" dirty="0">
                <a:latin typeface="Tahoma" panose="020B0604030504040204" pitchFamily="34" charset="0"/>
                <a:ea typeface="Tahoma" panose="020B0604030504040204" pitchFamily="34" charset="0"/>
                <a:cs typeface="Tahoma" panose="020B0604030504040204" pitchFamily="34" charset="0"/>
              </a:rPr>
              <a:t>...</a:t>
            </a:r>
            <a:r>
              <a:rPr lang="ru-RU" sz="1600" b="1" dirty="0">
                <a:latin typeface="Tahoma" panose="020B0604030504040204" pitchFamily="34" charset="0"/>
                <a:ea typeface="Tahoma" panose="020B0604030504040204" pitchFamily="34" charset="0"/>
                <a:cs typeface="Tahoma" panose="020B0604030504040204" pitchFamily="34" charset="0"/>
              </a:rPr>
              <a:t>Жила-была девочка Даша. Пошла она одна в лес, заблудилась и очень проголодалась. Вдруг видит: стоит избушка, а из ее открытых окон так вкусно пахнет! Девочка постучала в дверь и спрашивает: «Кто здесь живет? Можно войти?»         </a:t>
            </a:r>
          </a:p>
          <a:p>
            <a:pPr marL="0" indent="0">
              <a:buNone/>
            </a:pPr>
            <a:r>
              <a:rPr lang="ru-RU" sz="1600" b="1" dirty="0">
                <a:latin typeface="Tahoma" panose="020B0604030504040204" pitchFamily="34" charset="0"/>
                <a:ea typeface="Tahoma" panose="020B0604030504040204" pitchFamily="34" charset="0"/>
                <a:cs typeface="Tahoma" panose="020B0604030504040204" pitchFamily="34" charset="0"/>
              </a:rPr>
              <a:t>- Входи! - ответила старушка, выглянувшая в окно. - Я здесь живу с моими внуками.</a:t>
            </a:r>
          </a:p>
          <a:p>
            <a:pPr marL="0" indent="0">
              <a:buNone/>
            </a:pPr>
            <a:r>
              <a:rPr lang="ru-RU" sz="1600" b="1" dirty="0">
                <a:latin typeface="Tahoma" panose="020B0604030504040204" pitchFamily="34" charset="0"/>
                <a:ea typeface="Tahoma" panose="020B0604030504040204" pitchFamily="34" charset="0"/>
                <a:cs typeface="Tahoma" panose="020B0604030504040204" pitchFamily="34" charset="0"/>
              </a:rPr>
              <a:t>Девочка вошла и не успела сделать двух шагов, как упала, поскользнувшись на валявшихся на полу макаронах. Когда она встала, то увидела мальчиков, сидевших за столом: один дул на горячий суп так сильно, что брызги летели во все стороны, другой устроил настоящую охоту за котлетой и, громко стуча вилкой, старался пронзить ее насквозь. И, наконец, наколол на вилку котлету и стал ее откусывать, измазал при этом нос и щеки и вытер их рукавом.</a:t>
            </a:r>
          </a:p>
          <a:p>
            <a:pPr marL="0" indent="0">
              <a:buNone/>
            </a:pPr>
            <a:r>
              <a:rPr lang="ru-RU" sz="1600" b="1" dirty="0">
                <a:latin typeface="Tahoma" panose="020B0604030504040204" pitchFamily="34" charset="0"/>
                <a:ea typeface="Tahoma" panose="020B0604030504040204" pitchFamily="34" charset="0"/>
                <a:cs typeface="Tahoma" panose="020B0604030504040204" pitchFamily="34" charset="0"/>
              </a:rPr>
              <a:t>-  Фу, как противно! - Подумала Даша. - Лучше сяду с девочкой, которая пьет компот.</a:t>
            </a:r>
          </a:p>
          <a:p>
            <a:pPr marL="0" indent="0">
              <a:buNone/>
            </a:pPr>
            <a:r>
              <a:rPr lang="ru-RU" sz="1600" b="1" dirty="0">
                <a:latin typeface="Tahoma" panose="020B0604030504040204" pitchFamily="34" charset="0"/>
                <a:ea typeface="Tahoma" panose="020B0604030504040204" pitchFamily="34" charset="0"/>
                <a:cs typeface="Tahoma" panose="020B0604030504040204" pitchFamily="34" charset="0"/>
              </a:rPr>
              <a:t> И тут же вскрикнула, потому что девочка стала выплевывать вишневые косточки так далеко, что попала ей прямо в лоб...</a:t>
            </a:r>
          </a:p>
          <a:p>
            <a:pPr marL="0" indent="0">
              <a:buNone/>
            </a:pPr>
            <a:r>
              <a:rPr lang="ru-RU" sz="1600" b="1" dirty="0">
                <a:latin typeface="Tahoma" panose="020B0604030504040204" pitchFamily="34" charset="0"/>
                <a:ea typeface="Tahoma" panose="020B0604030504040204" pitchFamily="34" charset="0"/>
                <a:cs typeface="Tahoma" panose="020B0604030504040204" pitchFamily="34" charset="0"/>
              </a:rPr>
              <a:t>- Как вам не стыдно так некрасиво есть! - в слезах крикнула Даша.</a:t>
            </a:r>
          </a:p>
          <a:p>
            <a:pPr marL="0" indent="0">
              <a:buNone/>
            </a:pPr>
            <a:r>
              <a:rPr lang="ru-RU" sz="1600" b="1" dirty="0">
                <a:latin typeface="Tahoma" panose="020B0604030504040204" pitchFamily="34" charset="0"/>
                <a:ea typeface="Tahoma" panose="020B0604030504040204" pitchFamily="34" charset="0"/>
                <a:cs typeface="Tahoma" panose="020B0604030504040204" pitchFamily="34" charset="0"/>
              </a:rPr>
              <a:t>Все разом стали что-то отвечать ей, но понять ничего было нельзя, потому что говорили они с набитыми ртами.    </a:t>
            </a:r>
          </a:p>
          <a:p>
            <a:pPr marL="0" indent="0">
              <a:buNone/>
            </a:pPr>
            <a:r>
              <a:rPr lang="ru-RU" sz="1600" b="1" dirty="0">
                <a:latin typeface="Tahoma" panose="020B0604030504040204" pitchFamily="34" charset="0"/>
                <a:ea typeface="Tahoma" panose="020B0604030504040204" pitchFamily="34" charset="0"/>
                <a:cs typeface="Tahoma" panose="020B0604030504040204" pitchFamily="34" charset="0"/>
              </a:rPr>
              <a:t>- Извините, - вздохнула Даша, - но за столом с вами сидеть очень неприятно. Уж лучше я останусь голодной. И ушла.</a:t>
            </a:r>
          </a:p>
          <a:p>
            <a:pPr marL="0" indent="0">
              <a:buNone/>
            </a:pPr>
            <a:r>
              <a:rPr lang="ru-RU" sz="1600" b="1" dirty="0">
                <a:latin typeface="Tahoma" panose="020B0604030504040204" pitchFamily="34" charset="0"/>
                <a:ea typeface="Tahoma" panose="020B0604030504040204" pitchFamily="34" charset="0"/>
                <a:cs typeface="Tahoma" panose="020B0604030504040204" pitchFamily="34" charset="0"/>
              </a:rPr>
              <a:t> Плохой конец у сказки! А вы, ребята, подумали: что эти дети делали неправильно? (Ответы детей).</a:t>
            </a:r>
          </a:p>
          <a:p>
            <a:endParaRPr lang="ru-RU"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00439431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712890" y="373487"/>
            <a:ext cx="10240411" cy="6156102"/>
          </a:xfrm>
        </p:spPr>
        <p:txBody>
          <a:bodyPr>
            <a:normAutofit fontScale="92500" lnSpcReduction="10000"/>
          </a:bodyPr>
          <a:lstStyle/>
          <a:p>
            <a:r>
              <a:rPr lang="ru-RU" b="1" dirty="0">
                <a:solidFill>
                  <a:srgbClr val="FF0000"/>
                </a:solidFill>
                <a:latin typeface="Tahoma" panose="020B0604030504040204" pitchFamily="34" charset="0"/>
                <a:ea typeface="Tahoma" panose="020B0604030504040204" pitchFamily="34" charset="0"/>
                <a:cs typeface="Tahoma" panose="020B0604030504040204" pitchFamily="34" charset="0"/>
              </a:rPr>
              <a:t>Игра "Водичка, водичка!"</a:t>
            </a:r>
          </a:p>
          <a:p>
            <a:r>
              <a:rPr lang="ru-RU" b="1" dirty="0">
                <a:latin typeface="Tahoma" panose="020B0604030504040204" pitchFamily="34" charset="0"/>
                <a:ea typeface="Tahoma" panose="020B0604030504040204" pitchFamily="34" charset="0"/>
                <a:cs typeface="Tahoma" panose="020B0604030504040204" pitchFamily="34" charset="0"/>
              </a:rPr>
              <a:t>Цель: воспитывать стремление к самостоятельности при выполнении навыков самообслуживания.</a:t>
            </a:r>
          </a:p>
          <a:p>
            <a:r>
              <a:rPr lang="ru-RU" b="1" dirty="0">
                <a:latin typeface="Tahoma" panose="020B0604030504040204" pitchFamily="34" charset="0"/>
                <a:ea typeface="Tahoma" panose="020B0604030504040204" pitchFamily="34" charset="0"/>
                <a:cs typeface="Tahoma" panose="020B0604030504040204" pitchFamily="34" charset="0"/>
              </a:rPr>
              <a:t>Оборудование: две куклы.</a:t>
            </a:r>
          </a:p>
          <a:p>
            <a:r>
              <a:rPr lang="ru-RU" b="1" dirty="0">
                <a:latin typeface="Tahoma" panose="020B0604030504040204" pitchFamily="34" charset="0"/>
                <a:ea typeface="Tahoma" panose="020B0604030504040204" pitchFamily="34" charset="0"/>
                <a:cs typeface="Tahoma" panose="020B0604030504040204" pitchFamily="34" charset="0"/>
              </a:rPr>
              <a:t>Ход игры: взрослый показывает детям двух кукол и говорит, что куклы хотят обедать, но у них грязные руки и лицо. Взрослый спрашивает: "Что надо сделать? - Надо вымыть куклам руки! Попросим водичку:</a:t>
            </a:r>
          </a:p>
          <a:p>
            <a:r>
              <a:rPr lang="ru-RU" b="1" dirty="0">
                <a:latin typeface="Tahoma" panose="020B0604030504040204" pitchFamily="34" charset="0"/>
                <a:ea typeface="Tahoma" panose="020B0604030504040204" pitchFamily="34" charset="0"/>
                <a:cs typeface="Tahoma" panose="020B0604030504040204" pitchFamily="34" charset="0"/>
              </a:rPr>
              <a:t>Водичка, водичка, умой мое личико, чтобы глазоньки блестели, чтобы щечки краснели, чтоб кусался зубок, чтоб смеялся роток!"</a:t>
            </a:r>
          </a:p>
          <a:p>
            <a:r>
              <a:rPr lang="ru-RU" b="1" dirty="0">
                <a:latin typeface="Tahoma" panose="020B0604030504040204" pitchFamily="34" charset="0"/>
                <a:ea typeface="Tahoma" panose="020B0604030504040204" pitchFamily="34" charset="0"/>
                <a:cs typeface="Tahoma" panose="020B0604030504040204" pitchFamily="34" charset="0"/>
              </a:rPr>
              <a:t>Показывает и рассказывает детям, как надо мыть куклам руки и лицо перед обедом. Далее предлагает детям вымыть свои руки и лицо, при этом взрослый повторяет потешку "Водичка, водичка!"</a:t>
            </a:r>
          </a:p>
          <a:p>
            <a:r>
              <a:rPr lang="ru-RU" b="1" dirty="0">
                <a:solidFill>
                  <a:srgbClr val="FF0000"/>
                </a:solidFill>
                <a:latin typeface="Tahoma" panose="020B0604030504040204" pitchFamily="34" charset="0"/>
                <a:ea typeface="Tahoma" panose="020B0604030504040204" pitchFamily="34" charset="0"/>
                <a:cs typeface="Tahoma" panose="020B0604030504040204" pitchFamily="34" charset="0"/>
              </a:rPr>
              <a:t>Игра "Вымой руки"</a:t>
            </a:r>
          </a:p>
          <a:p>
            <a:r>
              <a:rPr lang="ru-RU" b="1" dirty="0">
                <a:latin typeface="Tahoma" panose="020B0604030504040204" pitchFamily="34" charset="0"/>
                <a:ea typeface="Tahoma" panose="020B0604030504040204" pitchFamily="34" charset="0"/>
                <a:cs typeface="Tahoma" panose="020B0604030504040204" pitchFamily="34" charset="0"/>
              </a:rPr>
              <a:t>Цель: учить ребенка мыть руки.</a:t>
            </a:r>
          </a:p>
          <a:p>
            <a:r>
              <a:rPr lang="ru-RU" b="1" dirty="0">
                <a:latin typeface="Tahoma" panose="020B0604030504040204" pitchFamily="34" charset="0"/>
                <a:ea typeface="Tahoma" panose="020B0604030504040204" pitchFamily="34" charset="0"/>
                <a:cs typeface="Tahoma" panose="020B0604030504040204" pitchFamily="34" charset="0"/>
              </a:rPr>
              <a:t>Оборудование: заяц резиновый.</a:t>
            </a:r>
          </a:p>
          <a:p>
            <a:r>
              <a:rPr lang="ru-RU" b="1" dirty="0">
                <a:latin typeface="Tahoma" panose="020B0604030504040204" pitchFamily="34" charset="0"/>
                <a:ea typeface="Tahoma" panose="020B0604030504040204" pitchFamily="34" charset="0"/>
                <a:cs typeface="Tahoma" panose="020B0604030504040204" pitchFamily="34" charset="0"/>
              </a:rPr>
              <a:t>Ход игры: взрослый обращается к ребенку: "Мы пришли с прогулки, нам нужно вымыть ручки. Зайчик будет смотреть, как мы моем ручки". Взрослый ставит игрушку на край умывальника и показывает ребенку движения руками под струей воды. В конце процедуры взрослый от имени зайчика хвалит ребенка.</a:t>
            </a:r>
          </a:p>
        </p:txBody>
      </p:sp>
    </p:spTree>
    <p:extLst>
      <p:ext uri="{BB962C8B-B14F-4D97-AF65-F5344CB8AC3E}">
        <p14:creationId xmlns:p14="http://schemas.microsoft.com/office/powerpoint/2010/main" val="329318994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586429" y="220337"/>
            <a:ext cx="4891489" cy="6015209"/>
          </a:xfrm>
        </p:spPr>
        <p:txBody>
          <a:bodyPr>
            <a:normAutofit fontScale="85000" lnSpcReduction="10000"/>
          </a:bodyPr>
          <a:lstStyle/>
          <a:p>
            <a:r>
              <a:rPr lang="ru-RU" b="1" dirty="0" smtClean="0">
                <a:latin typeface="Tahoma" panose="020B0604030504040204" pitchFamily="34" charset="0"/>
                <a:ea typeface="Tahoma" panose="020B0604030504040204" pitchFamily="34" charset="0"/>
                <a:cs typeface="Tahoma" panose="020B0604030504040204" pitchFamily="34" charset="0"/>
              </a:rPr>
              <a:t>Чтение О. Григорьев «Варенье».</a:t>
            </a:r>
          </a:p>
          <a:p>
            <a:r>
              <a:rPr lang="ru-RU" b="1" dirty="0" smtClean="0">
                <a:latin typeface="Tahoma" panose="020B0604030504040204" pitchFamily="34" charset="0"/>
                <a:ea typeface="Tahoma" panose="020B0604030504040204" pitchFamily="34" charset="0"/>
                <a:cs typeface="Tahoma" panose="020B0604030504040204" pitchFamily="34" charset="0"/>
              </a:rPr>
              <a:t>Чтение С. Михалков «Всё сам».</a:t>
            </a:r>
          </a:p>
          <a:p>
            <a:r>
              <a:rPr lang="ru-RU" b="1" dirty="0" smtClean="0">
                <a:latin typeface="Tahoma" panose="020B0604030504040204" pitchFamily="34" charset="0"/>
                <a:ea typeface="Tahoma" panose="020B0604030504040204" pitchFamily="34" charset="0"/>
                <a:cs typeface="Tahoma" panose="020B0604030504040204" pitchFamily="34" charset="0"/>
              </a:rPr>
              <a:t>Чтение Т. </a:t>
            </a:r>
            <a:r>
              <a:rPr lang="ru-RU" b="1" dirty="0" err="1" smtClean="0">
                <a:latin typeface="Tahoma" panose="020B0604030504040204" pitchFamily="34" charset="0"/>
                <a:ea typeface="Tahoma" panose="020B0604030504040204" pitchFamily="34" charset="0"/>
                <a:cs typeface="Tahoma" panose="020B0604030504040204" pitchFamily="34" charset="0"/>
              </a:rPr>
              <a:t>Кожомбердиев</a:t>
            </a:r>
            <a:r>
              <a:rPr lang="ru-RU" b="1" dirty="0" smtClean="0">
                <a:latin typeface="Tahoma" panose="020B0604030504040204" pitchFamily="34" charset="0"/>
                <a:ea typeface="Tahoma" panose="020B0604030504040204" pitchFamily="34" charset="0"/>
                <a:cs typeface="Tahoma" panose="020B0604030504040204" pitchFamily="34" charset="0"/>
              </a:rPr>
              <a:t> « Всё равно».</a:t>
            </a:r>
          </a:p>
          <a:p>
            <a:r>
              <a:rPr lang="ru-RU" b="1" dirty="0" smtClean="0">
                <a:latin typeface="Tahoma" panose="020B0604030504040204" pitchFamily="34" charset="0"/>
                <a:ea typeface="Tahoma" panose="020B0604030504040204" pitchFamily="34" charset="0"/>
                <a:cs typeface="Tahoma" panose="020B0604030504040204" pitchFamily="34" charset="0"/>
              </a:rPr>
              <a:t>Чтение Я. Аким «Неумейка». </a:t>
            </a:r>
          </a:p>
          <a:p>
            <a:r>
              <a:rPr lang="ru-RU" b="1" dirty="0" smtClean="0">
                <a:latin typeface="Tahoma" panose="020B0604030504040204" pitchFamily="34" charset="0"/>
                <a:ea typeface="Tahoma" panose="020B0604030504040204" pitchFamily="34" charset="0"/>
                <a:cs typeface="Tahoma" panose="020B0604030504040204" pitchFamily="34" charset="0"/>
              </a:rPr>
              <a:t>Чтение: И. </a:t>
            </a:r>
            <a:r>
              <a:rPr lang="ru-RU" b="1" dirty="0" err="1" smtClean="0">
                <a:latin typeface="Tahoma" panose="020B0604030504040204" pitchFamily="34" charset="0"/>
                <a:ea typeface="Tahoma" panose="020B0604030504040204" pitchFamily="34" charset="0"/>
                <a:cs typeface="Tahoma" panose="020B0604030504040204" pitchFamily="34" charset="0"/>
              </a:rPr>
              <a:t>Ищук</a:t>
            </a:r>
            <a:r>
              <a:rPr lang="ru-RU" b="1" dirty="0" smtClean="0">
                <a:latin typeface="Tahoma" panose="020B0604030504040204" pitchFamily="34" charset="0"/>
                <a:ea typeface="Tahoma" panose="020B0604030504040204" pitchFamily="34" charset="0"/>
                <a:cs typeface="Tahoma" panose="020B0604030504040204" pitchFamily="34" charset="0"/>
              </a:rPr>
              <a:t> «Мои ладошки»</a:t>
            </a:r>
          </a:p>
          <a:p>
            <a:r>
              <a:rPr lang="ru-RU" b="1" dirty="0" smtClean="0">
                <a:latin typeface="Tahoma" panose="020B0604030504040204" pitchFamily="34" charset="0"/>
                <a:ea typeface="Tahoma" panose="020B0604030504040204" pitchFamily="34" charset="0"/>
                <a:cs typeface="Tahoma" panose="020B0604030504040204" pitchFamily="34" charset="0"/>
              </a:rPr>
              <a:t>Чтение </a:t>
            </a:r>
            <a:r>
              <a:rPr lang="ru-RU" b="1" dirty="0" err="1" smtClean="0">
                <a:latin typeface="Tahoma" panose="020B0604030504040204" pitchFamily="34" charset="0"/>
                <a:ea typeface="Tahoma" panose="020B0604030504040204" pitchFamily="34" charset="0"/>
                <a:cs typeface="Tahoma" panose="020B0604030504040204" pitchFamily="34" charset="0"/>
              </a:rPr>
              <a:t>Н.Литвинова</a:t>
            </a:r>
            <a:r>
              <a:rPr lang="ru-RU" b="1" dirty="0" smtClean="0">
                <a:latin typeface="Tahoma" panose="020B0604030504040204" pitchFamily="34" charset="0"/>
                <a:ea typeface="Tahoma" panose="020B0604030504040204" pitchFamily="34" charset="0"/>
                <a:cs typeface="Tahoma" panose="020B0604030504040204" pitchFamily="34" charset="0"/>
              </a:rPr>
              <a:t> «Королевство столовых приборов».</a:t>
            </a:r>
          </a:p>
          <a:p>
            <a:r>
              <a:rPr lang="ru-RU" b="1" dirty="0" smtClean="0">
                <a:latin typeface="Tahoma" panose="020B0604030504040204" pitchFamily="34" charset="0"/>
                <a:ea typeface="Tahoma" panose="020B0604030504040204" pitchFamily="34" charset="0"/>
                <a:cs typeface="Tahoma" panose="020B0604030504040204" pitchFamily="34" charset="0"/>
              </a:rPr>
              <a:t>Чтение С. Михалков  «Я сам».</a:t>
            </a:r>
          </a:p>
          <a:p>
            <a:r>
              <a:rPr lang="ru-RU" b="1" dirty="0" smtClean="0">
                <a:latin typeface="Tahoma" panose="020B0604030504040204" pitchFamily="34" charset="0"/>
                <a:ea typeface="Tahoma" panose="020B0604030504040204" pitchFamily="34" charset="0"/>
                <a:cs typeface="Tahoma" panose="020B0604030504040204" pitchFamily="34" charset="0"/>
              </a:rPr>
              <a:t>Чтение </a:t>
            </a:r>
            <a:r>
              <a:rPr lang="ru-RU" b="1" dirty="0" err="1" smtClean="0">
                <a:latin typeface="Tahoma" panose="020B0604030504040204" pitchFamily="34" charset="0"/>
                <a:ea typeface="Tahoma" panose="020B0604030504040204" pitchFamily="34" charset="0"/>
                <a:cs typeface="Tahoma" panose="020B0604030504040204" pitchFamily="34" charset="0"/>
              </a:rPr>
              <a:t>К.Чуковского</a:t>
            </a:r>
            <a:r>
              <a:rPr lang="ru-RU" b="1" dirty="0" smtClean="0">
                <a:latin typeface="Tahoma" panose="020B0604030504040204" pitchFamily="34" charset="0"/>
                <a:ea typeface="Tahoma" panose="020B0604030504040204" pitchFamily="34" charset="0"/>
                <a:cs typeface="Tahoma" panose="020B0604030504040204" pitchFamily="34" charset="0"/>
              </a:rPr>
              <a:t> «</a:t>
            </a:r>
            <a:r>
              <a:rPr lang="ru-RU" b="1" dirty="0" err="1" smtClean="0">
                <a:latin typeface="Tahoma" panose="020B0604030504040204" pitchFamily="34" charset="0"/>
                <a:ea typeface="Tahoma" panose="020B0604030504040204" pitchFamily="34" charset="0"/>
                <a:cs typeface="Tahoma" panose="020B0604030504040204" pitchFamily="34" charset="0"/>
              </a:rPr>
              <a:t>Мойдодыр</a:t>
            </a:r>
            <a:r>
              <a:rPr lang="ru-RU" b="1" dirty="0" smtClean="0">
                <a:latin typeface="Tahoma" panose="020B0604030504040204" pitchFamily="34" charset="0"/>
                <a:ea typeface="Tahoma" panose="020B0604030504040204" pitchFamily="34" charset="0"/>
                <a:cs typeface="Tahoma" panose="020B0604030504040204" pitchFamily="34" charset="0"/>
              </a:rPr>
              <a:t>» (отрывки).</a:t>
            </a:r>
          </a:p>
          <a:p>
            <a:r>
              <a:rPr lang="ru-RU" b="1" dirty="0" smtClean="0">
                <a:latin typeface="Tahoma" panose="020B0604030504040204" pitchFamily="34" charset="0"/>
                <a:ea typeface="Tahoma" panose="020B0604030504040204" pitchFamily="34" charset="0"/>
                <a:cs typeface="Tahoma" panose="020B0604030504040204" pitchFamily="34" charset="0"/>
              </a:rPr>
              <a:t>Беседа «Как правильно есть второе блюдо». </a:t>
            </a:r>
          </a:p>
          <a:p>
            <a:r>
              <a:rPr lang="ru-RU" b="1" dirty="0" smtClean="0">
                <a:latin typeface="Tahoma" panose="020B0604030504040204" pitchFamily="34" charset="0"/>
                <a:ea typeface="Tahoma" panose="020B0604030504040204" pitchFamily="34" charset="0"/>
                <a:cs typeface="Tahoma" panose="020B0604030504040204" pitchFamily="34" charset="0"/>
              </a:rPr>
              <a:t>Чтение  А. </a:t>
            </a:r>
            <a:r>
              <a:rPr lang="ru-RU" b="1" dirty="0" err="1" smtClean="0">
                <a:latin typeface="Tahoma" panose="020B0604030504040204" pitchFamily="34" charset="0"/>
                <a:ea typeface="Tahoma" panose="020B0604030504040204" pitchFamily="34" charset="0"/>
                <a:cs typeface="Tahoma" panose="020B0604030504040204" pitchFamily="34" charset="0"/>
              </a:rPr>
              <a:t>Барто</a:t>
            </a:r>
            <a:r>
              <a:rPr lang="ru-RU" b="1" dirty="0" smtClean="0">
                <a:latin typeface="Tahoma" panose="020B0604030504040204" pitchFamily="34" charset="0"/>
                <a:ea typeface="Tahoma" panose="020B0604030504040204" pitchFamily="34" charset="0"/>
                <a:cs typeface="Tahoma" panose="020B0604030504040204" pitchFamily="34" charset="0"/>
              </a:rPr>
              <a:t> «Девочка чумазая». </a:t>
            </a:r>
          </a:p>
          <a:p>
            <a:r>
              <a:rPr lang="ru-RU" b="1" dirty="0" smtClean="0">
                <a:latin typeface="Tahoma" panose="020B0604030504040204" pitchFamily="34" charset="0"/>
                <a:ea typeface="Tahoma" panose="020B0604030504040204" pitchFamily="34" charset="0"/>
                <a:cs typeface="Tahoma" panose="020B0604030504040204" pitchFamily="34" charset="0"/>
              </a:rPr>
              <a:t>Беседа «Культура поведения во время еды».</a:t>
            </a:r>
          </a:p>
          <a:p>
            <a:r>
              <a:rPr lang="ru-RU" b="1" dirty="0">
                <a:latin typeface="Tahoma" panose="020B0604030504040204" pitchFamily="34" charset="0"/>
                <a:ea typeface="Tahoma" panose="020B0604030504040204" pitchFamily="34" charset="0"/>
                <a:cs typeface="Tahoma" panose="020B0604030504040204" pitchFamily="34" charset="0"/>
              </a:rPr>
              <a:t>Чтение  М. Зощенко «Глупая история»</a:t>
            </a:r>
          </a:p>
          <a:p>
            <a:endParaRPr lang="ru-RU" b="1" dirty="0" smtClean="0">
              <a:latin typeface="Tahoma" panose="020B0604030504040204" pitchFamily="34" charset="0"/>
              <a:ea typeface="Tahoma" panose="020B0604030504040204" pitchFamily="34" charset="0"/>
              <a:cs typeface="Tahoma" panose="020B0604030504040204" pitchFamily="34" charset="0"/>
            </a:endParaRPr>
          </a:p>
          <a:p>
            <a:r>
              <a:rPr lang="ru-RU" b="1" dirty="0" smtClean="0">
                <a:latin typeface="Tahoma" panose="020B0604030504040204" pitchFamily="34" charset="0"/>
                <a:ea typeface="Tahoma" panose="020B0604030504040204" pitchFamily="34" charset="0"/>
                <a:cs typeface="Tahoma" panose="020B0604030504040204" pitchFamily="34" charset="0"/>
              </a:rPr>
              <a:t>Чтение И. </a:t>
            </a:r>
            <a:r>
              <a:rPr lang="ru-RU" b="1" dirty="0" err="1" smtClean="0">
                <a:latin typeface="Tahoma" panose="020B0604030504040204" pitchFamily="34" charset="0"/>
                <a:ea typeface="Tahoma" panose="020B0604030504040204" pitchFamily="34" charset="0"/>
                <a:cs typeface="Tahoma" panose="020B0604030504040204" pitchFamily="34" charset="0"/>
              </a:rPr>
              <a:t>Бурсов</a:t>
            </a:r>
            <a:r>
              <a:rPr lang="ru-RU" b="1" dirty="0" smtClean="0">
                <a:latin typeface="Tahoma" panose="020B0604030504040204" pitchFamily="34" charset="0"/>
                <a:ea typeface="Tahoma" panose="020B0604030504040204" pitchFamily="34" charset="0"/>
                <a:cs typeface="Tahoma" panose="020B0604030504040204" pitchFamily="34" charset="0"/>
              </a:rPr>
              <a:t>  «Галоши»</a:t>
            </a:r>
          </a:p>
          <a:p>
            <a:r>
              <a:rPr lang="ru-RU" b="1" dirty="0" smtClean="0">
                <a:latin typeface="Tahoma" panose="020B0604030504040204" pitchFamily="34" charset="0"/>
                <a:ea typeface="Tahoma" panose="020B0604030504040204" pitchFamily="34" charset="0"/>
                <a:cs typeface="Tahoma" panose="020B0604030504040204" pitchFamily="34" charset="0"/>
              </a:rPr>
              <a:t> С. Михалков «Я сам».</a:t>
            </a:r>
          </a:p>
          <a:p>
            <a:endParaRPr lang="ru-RU" b="1" dirty="0">
              <a:latin typeface="Tahoma" panose="020B0604030504040204" pitchFamily="34" charset="0"/>
              <a:ea typeface="Tahoma" panose="020B0604030504040204" pitchFamily="34" charset="0"/>
              <a:cs typeface="Tahoma" panose="020B0604030504040204" pitchFamily="34" charset="0"/>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47412" y="2507630"/>
            <a:ext cx="5640636" cy="4091474"/>
          </a:xfrm>
          <a:prstGeom prst="rect">
            <a:avLst/>
          </a:prstGeom>
        </p:spPr>
      </p:pic>
    </p:spTree>
    <p:extLst>
      <p:ext uri="{BB962C8B-B14F-4D97-AF65-F5344CB8AC3E}">
        <p14:creationId xmlns:p14="http://schemas.microsoft.com/office/powerpoint/2010/main" val="3104211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773716" y="462708"/>
            <a:ext cx="9730896" cy="3459297"/>
          </a:xfrm>
        </p:spPr>
        <p:txBody>
          <a:bodyPr/>
          <a:lstStyle/>
          <a:p>
            <a:r>
              <a:rPr lang="ru-RU" b="1" dirty="0">
                <a:latin typeface="Tahoma" panose="020B0604030504040204" pitchFamily="34" charset="0"/>
                <a:ea typeface="Tahoma" panose="020B0604030504040204" pitchFamily="34" charset="0"/>
                <a:cs typeface="Tahoma" panose="020B0604030504040204" pitchFamily="34" charset="0"/>
              </a:rPr>
              <a:t>Говоря о роли взрослых в дошкольной жизни детей, чаще всего мы имеем в виду родителей и воспитателей, забываем про помощника воспитателя, которая непосредственно или косвенно воздействует на развитие личности ребёнка. Круг её обязанностей в детском дошкольном учреждении раньше сводился в основном к санитарной уборке посещения, получение и раздачи пищи, выполнение режима дня, гигиенического ухода детей (умывание, переодевание, кормление и т. д.) .</a:t>
            </a:r>
          </a:p>
          <a:p>
            <a:r>
              <a:rPr lang="ru-RU" b="1" dirty="0">
                <a:latin typeface="Tahoma" panose="020B0604030504040204" pitchFamily="34" charset="0"/>
                <a:ea typeface="Tahoma" panose="020B0604030504040204" pitchFamily="34" charset="0"/>
                <a:cs typeface="Tahoma" panose="020B0604030504040204" pitchFamily="34" charset="0"/>
              </a:rPr>
              <a:t>Когда изменилось название профессии и няня стала называться помощником воспитателя, должностные обязанности начали носить некоторую педагогическую направленность.</a:t>
            </a:r>
          </a:p>
          <a:p>
            <a:endParaRPr lang="ru-RU"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6749" y="3483295"/>
            <a:ext cx="3931184" cy="3220467"/>
          </a:xfrm>
          <a:prstGeom prst="rect">
            <a:avLst/>
          </a:prstGeom>
        </p:spPr>
      </p:pic>
    </p:spTree>
    <p:extLst>
      <p:ext uri="{BB962C8B-B14F-4D97-AF65-F5344CB8AC3E}">
        <p14:creationId xmlns:p14="http://schemas.microsoft.com/office/powerpoint/2010/main" val="83397462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531345" y="616945"/>
            <a:ext cx="10455007" cy="5849956"/>
          </a:xfrm>
        </p:spPr>
        <p:txBody>
          <a:bodyPr>
            <a:noAutofit/>
          </a:bodyPr>
          <a:lstStyle/>
          <a:p>
            <a:r>
              <a:rPr lang="ru-RU" sz="2000" b="1" dirty="0">
                <a:solidFill>
                  <a:srgbClr val="FF0000"/>
                </a:solidFill>
                <a:latin typeface="Tahoma" panose="020B0604030504040204" pitchFamily="34" charset="0"/>
                <a:ea typeface="Tahoma" panose="020B0604030504040204" pitchFamily="34" charset="0"/>
                <a:cs typeface="Tahoma" panose="020B0604030504040204" pitchFamily="34" charset="0"/>
              </a:rPr>
              <a:t>Игра «Что ты можешь о них сказать!» </a:t>
            </a:r>
            <a:endParaRPr lang="ru-RU" sz="2000" b="1"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a:p>
            <a:pPr marL="0" indent="0">
              <a:buNone/>
            </a:pPr>
            <a:r>
              <a:rPr lang="ru-RU" sz="2000" b="1" dirty="0" smtClean="0">
                <a:latin typeface="Tahoma" panose="020B0604030504040204" pitchFamily="34" charset="0"/>
                <a:ea typeface="Tahoma" panose="020B0604030504040204" pitchFamily="34" charset="0"/>
                <a:cs typeface="Tahoma" panose="020B0604030504040204" pitchFamily="34" charset="0"/>
              </a:rPr>
              <a:t>Задача </a:t>
            </a:r>
            <a:r>
              <a:rPr lang="ru-RU" sz="2000" b="1" dirty="0">
                <a:latin typeface="Tahoma" panose="020B0604030504040204" pitchFamily="34" charset="0"/>
                <a:ea typeface="Tahoma" panose="020B0604030504040204" pitchFamily="34" charset="0"/>
                <a:cs typeface="Tahoma" panose="020B0604030504040204" pitchFamily="34" charset="0"/>
              </a:rPr>
              <a:t>игры. Познакомиться с предметами гигиены и их использованием</a:t>
            </a:r>
            <a:r>
              <a:rPr lang="ru-RU" sz="2000" b="1" dirty="0" smtClean="0">
                <a:latin typeface="Tahoma" panose="020B0604030504040204" pitchFamily="34" charset="0"/>
                <a:ea typeface="Tahoma" panose="020B0604030504040204" pitchFamily="34" charset="0"/>
                <a:cs typeface="Tahoma" panose="020B0604030504040204" pitchFamily="34" charset="0"/>
              </a:rPr>
              <a:t>.</a:t>
            </a:r>
          </a:p>
          <a:p>
            <a:pPr marL="0" indent="0">
              <a:buNone/>
            </a:pPr>
            <a:r>
              <a:rPr lang="ru-RU" sz="2000" b="1" dirty="0" smtClean="0">
                <a:latin typeface="Tahoma" panose="020B0604030504040204" pitchFamily="34" charset="0"/>
                <a:ea typeface="Tahoma" panose="020B0604030504040204" pitchFamily="34" charset="0"/>
                <a:cs typeface="Tahoma" panose="020B0604030504040204" pitchFamily="34" charset="0"/>
              </a:rPr>
              <a:t> </a:t>
            </a:r>
            <a:r>
              <a:rPr lang="ru-RU" sz="2000" b="1" dirty="0">
                <a:latin typeface="Tahoma" panose="020B0604030504040204" pitchFamily="34" charset="0"/>
                <a:ea typeface="Tahoma" panose="020B0604030504040204" pitchFamily="34" charset="0"/>
                <a:cs typeface="Tahoma" panose="020B0604030504040204" pitchFamily="34" charset="0"/>
              </a:rPr>
              <a:t>Пособия. Гребень, щетка </a:t>
            </a:r>
            <a:r>
              <a:rPr lang="ru-RU" sz="2000" b="1" dirty="0" smtClean="0">
                <a:latin typeface="Tahoma" panose="020B0604030504040204" pitchFamily="34" charset="0"/>
                <a:ea typeface="Tahoma" panose="020B0604030504040204" pitchFamily="34" charset="0"/>
                <a:cs typeface="Tahoma" panose="020B0604030504040204" pitchFamily="34" charset="0"/>
              </a:rPr>
              <a:t>, </a:t>
            </a:r>
            <a:r>
              <a:rPr lang="ru-RU" sz="2000" b="1" dirty="0">
                <a:latin typeface="Tahoma" panose="020B0604030504040204" pitchFamily="34" charset="0"/>
                <a:ea typeface="Tahoma" panose="020B0604030504040204" pitchFamily="34" charset="0"/>
                <a:cs typeface="Tahoma" panose="020B0604030504040204" pitchFamily="34" charset="0"/>
              </a:rPr>
              <a:t>мыло, полотенце, умывальник, </a:t>
            </a:r>
            <a:r>
              <a:rPr lang="ru-RU" sz="2000" b="1" dirty="0" smtClean="0">
                <a:latin typeface="Tahoma" panose="020B0604030504040204" pitchFamily="34" charset="0"/>
                <a:ea typeface="Tahoma" panose="020B0604030504040204" pitchFamily="34" charset="0"/>
                <a:cs typeface="Tahoma" panose="020B0604030504040204" pitchFamily="34" charset="0"/>
              </a:rPr>
              <a:t>ножницы, </a:t>
            </a:r>
            <a:r>
              <a:rPr lang="ru-RU" sz="2000" b="1" dirty="0">
                <a:latin typeface="Tahoma" panose="020B0604030504040204" pitchFamily="34" charset="0"/>
                <a:ea typeface="Tahoma" panose="020B0604030504040204" pitchFamily="34" charset="0"/>
                <a:cs typeface="Tahoma" panose="020B0604030504040204" pitchFamily="34" charset="0"/>
              </a:rPr>
              <a:t>вода в </a:t>
            </a:r>
            <a:r>
              <a:rPr lang="ru-RU" sz="2000" b="1" dirty="0" smtClean="0">
                <a:latin typeface="Tahoma" panose="020B0604030504040204" pitchFamily="34" charset="0"/>
                <a:ea typeface="Tahoma" panose="020B0604030504040204" pitchFamily="34" charset="0"/>
                <a:cs typeface="Tahoma" panose="020B0604030504040204" pitchFamily="34" charset="0"/>
              </a:rPr>
              <a:t>кружке</a:t>
            </a:r>
            <a:r>
              <a:rPr lang="ru-RU" sz="2000" b="1" dirty="0">
                <a:latin typeface="Tahoma" panose="020B0604030504040204" pitchFamily="34" charset="0"/>
                <a:ea typeface="Tahoma" panose="020B0604030504040204" pitchFamily="34" charset="0"/>
                <a:cs typeface="Tahoma" panose="020B0604030504040204" pitchFamily="34" charset="0"/>
              </a:rPr>
              <a:t>.</a:t>
            </a:r>
            <a:endParaRPr lang="ru-RU" sz="2000" b="1" dirty="0" smtClean="0">
              <a:latin typeface="Tahoma" panose="020B0604030504040204" pitchFamily="34" charset="0"/>
              <a:ea typeface="Tahoma" panose="020B0604030504040204" pitchFamily="34" charset="0"/>
              <a:cs typeface="Tahoma" panose="020B0604030504040204" pitchFamily="34" charset="0"/>
            </a:endParaRPr>
          </a:p>
          <a:p>
            <a:pPr marL="0" indent="0">
              <a:buNone/>
            </a:pPr>
            <a:r>
              <a:rPr lang="ru-RU" sz="2000" b="1" dirty="0" smtClean="0">
                <a:latin typeface="Tahoma" panose="020B0604030504040204" pitchFamily="34" charset="0"/>
                <a:ea typeface="Tahoma" panose="020B0604030504040204" pitchFamily="34" charset="0"/>
                <a:cs typeface="Tahoma" panose="020B0604030504040204" pitchFamily="34" charset="0"/>
              </a:rPr>
              <a:t> </a:t>
            </a:r>
            <a:r>
              <a:rPr lang="ru-RU" sz="2000" b="1" dirty="0">
                <a:latin typeface="Tahoma" panose="020B0604030504040204" pitchFamily="34" charset="0"/>
                <a:ea typeface="Tahoma" panose="020B0604030504040204" pitchFamily="34" charset="0"/>
                <a:cs typeface="Tahoma" panose="020B0604030504040204" pitchFamily="34" charset="0"/>
              </a:rPr>
              <a:t>Ход игры. Предметы гигиены лежат </a:t>
            </a:r>
            <a:r>
              <a:rPr lang="ru-RU" sz="2000" b="1" dirty="0" smtClean="0">
                <a:latin typeface="Tahoma" panose="020B0604030504040204" pitchFamily="34" charset="0"/>
                <a:ea typeface="Tahoma" panose="020B0604030504040204" pitchFamily="34" charset="0"/>
                <a:cs typeface="Tahoma" panose="020B0604030504040204" pitchFamily="34" charset="0"/>
              </a:rPr>
              <a:t> </a:t>
            </a:r>
            <a:r>
              <a:rPr lang="ru-RU" sz="2000" b="1" dirty="0">
                <a:latin typeface="Tahoma" panose="020B0604030504040204" pitchFamily="34" charset="0"/>
                <a:ea typeface="Tahoma" panose="020B0604030504040204" pitchFamily="34" charset="0"/>
                <a:cs typeface="Tahoma" panose="020B0604030504040204" pitchFamily="34" charset="0"/>
              </a:rPr>
              <a:t>на </a:t>
            </a:r>
            <a:r>
              <a:rPr lang="ru-RU" sz="2000" b="1" dirty="0" smtClean="0">
                <a:latin typeface="Tahoma" panose="020B0604030504040204" pitchFamily="34" charset="0"/>
                <a:ea typeface="Tahoma" panose="020B0604030504040204" pitchFamily="34" charset="0"/>
                <a:cs typeface="Tahoma" panose="020B0604030504040204" pitchFamily="34" charset="0"/>
              </a:rPr>
              <a:t>столе </a:t>
            </a:r>
            <a:r>
              <a:rPr lang="ru-RU" sz="2000" b="1" dirty="0">
                <a:latin typeface="Tahoma" panose="020B0604030504040204" pitchFamily="34" charset="0"/>
                <a:ea typeface="Tahoma" panose="020B0604030504040204" pitchFamily="34" charset="0"/>
                <a:cs typeface="Tahoma" panose="020B0604030504040204" pitchFamily="34" charset="0"/>
              </a:rPr>
              <a:t>и на </a:t>
            </a:r>
            <a:r>
              <a:rPr lang="ru-RU" sz="2000" b="1" dirty="0" smtClean="0">
                <a:latin typeface="Tahoma" panose="020B0604030504040204" pitchFamily="34" charset="0"/>
                <a:ea typeface="Tahoma" panose="020B0604030504040204" pitchFamily="34" charset="0"/>
                <a:cs typeface="Tahoma" panose="020B0604030504040204" pitchFamily="34" charset="0"/>
              </a:rPr>
              <a:t>стуле.</a:t>
            </a:r>
          </a:p>
          <a:p>
            <a:pPr marL="0" indent="0">
              <a:buNone/>
            </a:pPr>
            <a:r>
              <a:rPr lang="ru-RU" sz="2000" b="1" dirty="0" smtClean="0">
                <a:latin typeface="Tahoma" panose="020B0604030504040204" pitchFamily="34" charset="0"/>
                <a:ea typeface="Tahoma" panose="020B0604030504040204" pitchFamily="34" charset="0"/>
                <a:cs typeface="Tahoma" panose="020B0604030504040204" pitchFamily="34" charset="0"/>
              </a:rPr>
              <a:t>Педагог </a:t>
            </a:r>
            <a:r>
              <a:rPr lang="ru-RU" sz="2000" b="1" dirty="0">
                <a:latin typeface="Tahoma" panose="020B0604030504040204" pitchFamily="34" charset="0"/>
                <a:ea typeface="Tahoma" panose="020B0604030504040204" pitchFamily="34" charset="0"/>
                <a:cs typeface="Tahoma" panose="020B0604030504040204" pitchFamily="34" charset="0"/>
              </a:rPr>
              <a:t>называет по имени одного ребенка</a:t>
            </a:r>
            <a:r>
              <a:rPr lang="ru-RU" sz="2000" b="1" dirty="0" smtClean="0">
                <a:latin typeface="Tahoma" panose="020B0604030504040204" pitchFamily="34" charset="0"/>
                <a:ea typeface="Tahoma" panose="020B0604030504040204" pitchFamily="34" charset="0"/>
                <a:cs typeface="Tahoma" panose="020B0604030504040204" pitchFamily="34" charset="0"/>
              </a:rPr>
              <a:t>:</a:t>
            </a:r>
          </a:p>
          <a:p>
            <a:pPr marL="0" indent="0">
              <a:buNone/>
            </a:pPr>
            <a:r>
              <a:rPr lang="ru-RU" sz="2000" b="1" dirty="0" smtClean="0">
                <a:latin typeface="Tahoma" panose="020B0604030504040204" pitchFamily="34" charset="0"/>
                <a:ea typeface="Tahoma" panose="020B0604030504040204" pitchFamily="34" charset="0"/>
                <a:cs typeface="Tahoma" panose="020B0604030504040204" pitchFamily="34" charset="0"/>
              </a:rPr>
              <a:t> «Скажи</a:t>
            </a:r>
            <a:r>
              <a:rPr lang="ru-RU" sz="2000" b="1" dirty="0">
                <a:latin typeface="Tahoma" panose="020B0604030504040204" pitchFamily="34" charset="0"/>
                <a:ea typeface="Tahoma" panose="020B0604030504040204" pitchFamily="34" charset="0"/>
                <a:cs typeface="Tahoma" panose="020B0604030504040204" pitchFamily="34" charset="0"/>
              </a:rPr>
              <a:t>, что ты видишь здесь?” Ребенок называет отдельные предметы и показывает их. Если он что-либо пропустил, другие дети его дополняют до тех пор, пока все предметы не будут названы. </a:t>
            </a:r>
            <a:endParaRPr lang="ru-RU" sz="2000" b="1" dirty="0" smtClean="0">
              <a:latin typeface="Tahoma" panose="020B0604030504040204" pitchFamily="34" charset="0"/>
              <a:ea typeface="Tahoma" panose="020B0604030504040204" pitchFamily="34" charset="0"/>
              <a:cs typeface="Tahoma" panose="020B0604030504040204" pitchFamily="34" charset="0"/>
            </a:endParaRPr>
          </a:p>
          <a:p>
            <a:pPr marL="0" indent="0">
              <a:buNone/>
            </a:pPr>
            <a:r>
              <a:rPr lang="ru-RU" sz="2000" b="1" dirty="0" smtClean="0">
                <a:latin typeface="Tahoma" panose="020B0604030504040204" pitchFamily="34" charset="0"/>
                <a:ea typeface="Tahoma" panose="020B0604030504040204" pitchFamily="34" charset="0"/>
                <a:cs typeface="Tahoma" panose="020B0604030504040204" pitchFamily="34" charset="0"/>
              </a:rPr>
              <a:t>Далее взрослый </a:t>
            </a:r>
            <a:r>
              <a:rPr lang="ru-RU" sz="2000" b="1" dirty="0">
                <a:latin typeface="Tahoma" panose="020B0604030504040204" pitchFamily="34" charset="0"/>
                <a:ea typeface="Tahoma" panose="020B0604030504040204" pitchFamily="34" charset="0"/>
                <a:cs typeface="Tahoma" panose="020B0604030504040204" pitchFamily="34" charset="0"/>
              </a:rPr>
              <a:t>задает другому вызванному ребенку следующий </a:t>
            </a:r>
            <a:r>
              <a:rPr lang="ru-RU" sz="2000" b="1" dirty="0" smtClean="0">
                <a:latin typeface="Tahoma" panose="020B0604030504040204" pitchFamily="34" charset="0"/>
                <a:ea typeface="Tahoma" panose="020B0604030504040204" pitchFamily="34" charset="0"/>
                <a:cs typeface="Tahoma" panose="020B0604030504040204" pitchFamily="34" charset="0"/>
              </a:rPr>
              <a:t>вопрос</a:t>
            </a:r>
            <a:r>
              <a:rPr lang="ru-RU" sz="2000" b="1" dirty="0">
                <a:latin typeface="Tahoma" panose="020B0604030504040204" pitchFamily="34" charset="0"/>
                <a:ea typeface="Tahoma" panose="020B0604030504040204" pitchFamily="34" charset="0"/>
                <a:cs typeface="Tahoma" panose="020B0604030504040204" pitchFamily="34" charset="0"/>
              </a:rPr>
              <a:t>: </a:t>
            </a:r>
            <a:r>
              <a:rPr lang="ru-RU" sz="2000" b="1" dirty="0" smtClean="0">
                <a:latin typeface="Tahoma" panose="020B0604030504040204" pitchFamily="34" charset="0"/>
                <a:ea typeface="Tahoma" panose="020B0604030504040204" pitchFamily="34" charset="0"/>
                <a:cs typeface="Tahoma" panose="020B0604030504040204" pitchFamily="34" charset="0"/>
              </a:rPr>
              <a:t>" </a:t>
            </a:r>
            <a:r>
              <a:rPr lang="ru-RU" sz="2000" b="1" dirty="0">
                <a:latin typeface="Tahoma" panose="020B0604030504040204" pitchFamily="34" charset="0"/>
                <a:ea typeface="Tahoma" panose="020B0604030504040204" pitchFamily="34" charset="0"/>
                <a:cs typeface="Tahoma" panose="020B0604030504040204" pitchFamily="34" charset="0"/>
              </a:rPr>
              <a:t>Что мы c ним делаем? Для чего нам мыло?”</a:t>
            </a:r>
          </a:p>
        </p:txBody>
      </p:sp>
    </p:spTree>
    <p:extLst>
      <p:ext uri="{BB962C8B-B14F-4D97-AF65-F5344CB8AC3E}">
        <p14:creationId xmlns:p14="http://schemas.microsoft.com/office/powerpoint/2010/main" val="327193321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685581" y="517793"/>
            <a:ext cx="9808015" cy="6103344"/>
          </a:xfrm>
        </p:spPr>
        <p:txBody>
          <a:bodyPr>
            <a:normAutofit/>
          </a:bodyPr>
          <a:lstStyle/>
          <a:p>
            <a:r>
              <a:rPr lang="ru-RU" b="1" dirty="0">
                <a:solidFill>
                  <a:srgbClr val="FF0000"/>
                </a:solidFill>
                <a:latin typeface="Tahoma" panose="020B0604030504040204" pitchFamily="34" charset="0"/>
                <a:ea typeface="Tahoma" panose="020B0604030504040204" pitchFamily="34" charset="0"/>
                <a:cs typeface="Tahoma" panose="020B0604030504040204" pitchFamily="34" charset="0"/>
              </a:rPr>
              <a:t>Игра «Перемешанные картинки</a:t>
            </a:r>
            <a:r>
              <a:rPr lang="ru-RU" b="1" dirty="0" smtClean="0">
                <a:solidFill>
                  <a:srgbClr val="FF0000"/>
                </a:solidFill>
                <a:latin typeface="Tahoma" panose="020B0604030504040204" pitchFamily="34" charset="0"/>
                <a:ea typeface="Tahoma" panose="020B0604030504040204" pitchFamily="34" charset="0"/>
                <a:cs typeface="Tahoma" panose="020B0604030504040204" pitchFamily="34" charset="0"/>
              </a:rPr>
              <a:t>»</a:t>
            </a:r>
          </a:p>
          <a:p>
            <a:pPr marL="0" indent="0">
              <a:buNone/>
            </a:pPr>
            <a:r>
              <a:rPr lang="ru-RU" b="1" dirty="0" smtClean="0">
                <a:latin typeface="Tahoma" panose="020B0604030504040204" pitchFamily="34" charset="0"/>
                <a:ea typeface="Tahoma" panose="020B0604030504040204" pitchFamily="34" charset="0"/>
                <a:cs typeface="Tahoma" panose="020B0604030504040204" pitchFamily="34" charset="0"/>
              </a:rPr>
              <a:t> </a:t>
            </a:r>
            <a:r>
              <a:rPr lang="ru-RU" b="1" dirty="0">
                <a:latin typeface="Tahoma" panose="020B0604030504040204" pitchFamily="34" charset="0"/>
                <a:ea typeface="Tahoma" panose="020B0604030504040204" pitchFamily="34" charset="0"/>
                <a:cs typeface="Tahoma" panose="020B0604030504040204" pitchFamily="34" charset="0"/>
              </a:rPr>
              <a:t>Задачи игры. Закрепить и проверить культурно-гигиенические навыки. Пособия. Серия больших картин, к которым дети находят соответствующие маленькие картинки. </a:t>
            </a:r>
            <a:endParaRPr lang="ru-RU" b="1" dirty="0" smtClean="0">
              <a:latin typeface="Tahoma" panose="020B0604030504040204" pitchFamily="34" charset="0"/>
              <a:ea typeface="Tahoma" panose="020B0604030504040204" pitchFamily="34" charset="0"/>
              <a:cs typeface="Tahoma" panose="020B0604030504040204" pitchFamily="34" charset="0"/>
            </a:endParaRPr>
          </a:p>
          <a:p>
            <a:pPr marL="0" indent="0">
              <a:buNone/>
            </a:pPr>
            <a:r>
              <a:rPr lang="ru-RU" b="1" dirty="0" smtClean="0">
                <a:latin typeface="Tahoma" panose="020B0604030504040204" pitchFamily="34" charset="0"/>
                <a:ea typeface="Tahoma" panose="020B0604030504040204" pitchFamily="34" charset="0"/>
                <a:cs typeface="Tahoma" panose="020B0604030504040204" pitchFamily="34" charset="0"/>
              </a:rPr>
              <a:t>Например</a:t>
            </a:r>
            <a:r>
              <a:rPr lang="ru-RU" b="1" dirty="0">
                <a:latin typeface="Tahoma" panose="020B0604030504040204" pitchFamily="34" charset="0"/>
                <a:ea typeface="Tahoma" panose="020B0604030504040204" pitchFamily="34" charset="0"/>
                <a:cs typeface="Tahoma" panose="020B0604030504040204" pitchFamily="34" charset="0"/>
              </a:rPr>
              <a:t>, к большой картине, на которой изображена растрепанная девочка, - гребень; к картине, на которой изображен </a:t>
            </a:r>
            <a:r>
              <a:rPr lang="ru-RU" b="1" dirty="0" smtClean="0">
                <a:latin typeface="Tahoma" panose="020B0604030504040204" pitchFamily="34" charset="0"/>
                <a:ea typeface="Tahoma" panose="020B0604030504040204" pitchFamily="34" charset="0"/>
                <a:cs typeface="Tahoma" panose="020B0604030504040204" pitchFamily="34" charset="0"/>
              </a:rPr>
              <a:t>неопрятный </a:t>
            </a:r>
            <a:r>
              <a:rPr lang="ru-RU" b="1" dirty="0">
                <a:latin typeface="Tahoma" panose="020B0604030504040204" pitchFamily="34" charset="0"/>
                <a:ea typeface="Tahoma" panose="020B0604030504040204" pitchFamily="34" charset="0"/>
                <a:cs typeface="Tahoma" panose="020B0604030504040204" pitchFamily="34" charset="0"/>
              </a:rPr>
              <a:t>мальчик, - мыло и щетку; к картине с изображением девочки в грязных ботинках - щетку и пр. </a:t>
            </a:r>
            <a:endParaRPr lang="ru-RU" b="1" dirty="0" smtClean="0">
              <a:latin typeface="Tahoma" panose="020B0604030504040204" pitchFamily="34" charset="0"/>
              <a:ea typeface="Tahoma" panose="020B0604030504040204" pitchFamily="34" charset="0"/>
              <a:cs typeface="Tahoma" panose="020B0604030504040204" pitchFamily="34" charset="0"/>
            </a:endParaRPr>
          </a:p>
          <a:p>
            <a:pPr marL="0" indent="0">
              <a:buNone/>
            </a:pPr>
            <a:r>
              <a:rPr lang="ru-RU" b="1" dirty="0" smtClean="0">
                <a:latin typeface="Tahoma" panose="020B0604030504040204" pitchFamily="34" charset="0"/>
                <a:ea typeface="Tahoma" panose="020B0604030504040204" pitchFamily="34" charset="0"/>
                <a:cs typeface="Tahoma" panose="020B0604030504040204" pitchFamily="34" charset="0"/>
              </a:rPr>
              <a:t>Ход </a:t>
            </a:r>
            <a:r>
              <a:rPr lang="ru-RU" b="1" dirty="0">
                <a:latin typeface="Tahoma" panose="020B0604030504040204" pitchFamily="34" charset="0"/>
                <a:ea typeface="Tahoma" panose="020B0604030504040204" pitchFamily="34" charset="0"/>
                <a:cs typeface="Tahoma" panose="020B0604030504040204" pitchFamily="34" charset="0"/>
              </a:rPr>
              <a:t>игры</a:t>
            </a:r>
            <a:r>
              <a:rPr lang="ru-RU" b="1" dirty="0" smtClean="0">
                <a:latin typeface="Tahoma" panose="020B0604030504040204" pitchFamily="34" charset="0"/>
                <a:ea typeface="Tahoma" panose="020B0604030504040204" pitchFamily="34" charset="0"/>
                <a:cs typeface="Tahoma" panose="020B0604030504040204" pitchFamily="34" charset="0"/>
              </a:rPr>
              <a:t>.</a:t>
            </a:r>
          </a:p>
          <a:p>
            <a:pPr marL="0" indent="0">
              <a:buNone/>
            </a:pPr>
            <a:r>
              <a:rPr lang="ru-RU" b="1" dirty="0" smtClean="0">
                <a:latin typeface="Tahoma" panose="020B0604030504040204" pitchFamily="34" charset="0"/>
                <a:ea typeface="Tahoma" panose="020B0604030504040204" pitchFamily="34" charset="0"/>
                <a:cs typeface="Tahoma" panose="020B0604030504040204" pitchFamily="34" charset="0"/>
              </a:rPr>
              <a:t> Педагог </a:t>
            </a:r>
            <a:r>
              <a:rPr lang="ru-RU" b="1" dirty="0">
                <a:latin typeface="Tahoma" panose="020B0604030504040204" pitchFamily="34" charset="0"/>
                <a:ea typeface="Tahoma" panose="020B0604030504040204" pitchFamily="34" charset="0"/>
                <a:cs typeface="Tahoma" panose="020B0604030504040204" pitchFamily="34" charset="0"/>
              </a:rPr>
              <a:t>вешает на доску большую картину, </a:t>
            </a:r>
            <a:r>
              <a:rPr lang="ru-RU" b="1" dirty="0" smtClean="0">
                <a:latin typeface="Tahoma" panose="020B0604030504040204" pitchFamily="34" charset="0"/>
                <a:ea typeface="Tahoma" panose="020B0604030504040204" pitchFamily="34" charset="0"/>
                <a:cs typeface="Tahoma" panose="020B0604030504040204" pitchFamily="34" charset="0"/>
              </a:rPr>
              <a:t>изображающую </a:t>
            </a:r>
            <a:r>
              <a:rPr lang="ru-RU" b="1" dirty="0">
                <a:latin typeface="Tahoma" panose="020B0604030504040204" pitchFamily="34" charset="0"/>
                <a:ea typeface="Tahoma" panose="020B0604030504040204" pitchFamily="34" charset="0"/>
                <a:cs typeface="Tahoma" panose="020B0604030504040204" pitchFamily="34" charset="0"/>
              </a:rPr>
              <a:t>неопрятного ребенка, а детям раздает маленькие картинки, на которых нарисованы предметы туалета. Дети ищут среди своих картинок предмет, </a:t>
            </a:r>
            <a:r>
              <a:rPr lang="ru-RU" b="1" dirty="0" smtClean="0">
                <a:latin typeface="Tahoma" panose="020B0604030504040204" pitchFamily="34" charset="0"/>
                <a:ea typeface="Tahoma" panose="020B0604030504040204" pitchFamily="34" charset="0"/>
                <a:cs typeface="Tahoma" panose="020B0604030504040204" pitchFamily="34" charset="0"/>
              </a:rPr>
              <a:t>которым </a:t>
            </a:r>
            <a:r>
              <a:rPr lang="ru-RU" b="1" dirty="0">
                <a:latin typeface="Tahoma" panose="020B0604030504040204" pitchFamily="34" charset="0"/>
                <a:ea typeface="Tahoma" panose="020B0604030504040204" pitchFamily="34" charset="0"/>
                <a:cs typeface="Tahoma" panose="020B0604030504040204" pitchFamily="34" charset="0"/>
              </a:rPr>
              <a:t>необходимо дополнить большую картину. Когда они отдают картинку </a:t>
            </a:r>
            <a:r>
              <a:rPr lang="ru-RU" b="1" dirty="0" smtClean="0">
                <a:latin typeface="Tahoma" panose="020B0604030504040204" pitchFamily="34" charset="0"/>
                <a:ea typeface="Tahoma" panose="020B0604030504040204" pitchFamily="34" charset="0"/>
                <a:cs typeface="Tahoma" panose="020B0604030504040204" pitchFamily="34" charset="0"/>
              </a:rPr>
              <a:t>воспитателю, </a:t>
            </a:r>
            <a:r>
              <a:rPr lang="ru-RU" b="1" dirty="0">
                <a:latin typeface="Tahoma" panose="020B0604030504040204" pitchFamily="34" charset="0"/>
                <a:ea typeface="Tahoma" panose="020B0604030504040204" pitchFamily="34" charset="0"/>
                <a:cs typeface="Tahoma" panose="020B0604030504040204" pitchFamily="34" charset="0"/>
              </a:rPr>
              <a:t>то должны объяснить его назначение, например: "Вот мыло и щетка для умывания”. Или: "Вот гребень для того, чтобы девочка </a:t>
            </a:r>
            <a:r>
              <a:rPr lang="ru-RU" b="1" dirty="0" err="1">
                <a:latin typeface="Tahoma" panose="020B0604030504040204" pitchFamily="34" charset="0"/>
                <a:ea typeface="Tahoma" panose="020B0604030504040204" pitchFamily="34" charset="0"/>
                <a:cs typeface="Tahoma" panose="020B0604030504040204" pitchFamily="34" charset="0"/>
              </a:rPr>
              <a:t>причеса</a:t>
            </a:r>
            <a:r>
              <a:rPr lang="ru-RU" b="1" dirty="0">
                <a:latin typeface="Tahoma" panose="020B0604030504040204" pitchFamily="34" charset="0"/>
                <a:ea typeface="Tahoma" panose="020B0604030504040204" pitchFamily="34" charset="0"/>
                <a:cs typeface="Tahoma" panose="020B0604030504040204" pitchFamily="34" charset="0"/>
              </a:rPr>
              <a:t>- </a:t>
            </a:r>
            <a:r>
              <a:rPr lang="ru-RU" b="1" dirty="0" err="1">
                <a:latin typeface="Tahoma" panose="020B0604030504040204" pitchFamily="34" charset="0"/>
                <a:ea typeface="Tahoma" panose="020B0604030504040204" pitchFamily="34" charset="0"/>
                <a:cs typeface="Tahoma" panose="020B0604030504040204" pitchFamily="34" charset="0"/>
              </a:rPr>
              <a:t>лась</a:t>
            </a:r>
            <a:r>
              <a:rPr lang="ru-RU" b="1" dirty="0">
                <a:latin typeface="Tahoma" panose="020B060403050404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256389191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725769" y="729802"/>
            <a:ext cx="10264462" cy="5812665"/>
          </a:xfrm>
        </p:spPr>
        <p:txBody>
          <a:bodyPr>
            <a:normAutofit fontScale="77500" lnSpcReduction="20000"/>
          </a:bodyPr>
          <a:lstStyle/>
          <a:p>
            <a:pPr marL="0" indent="0">
              <a:buNone/>
            </a:pPr>
            <a:r>
              <a:rPr lang="ru-RU" b="1" dirty="0">
                <a:solidFill>
                  <a:srgbClr val="FF0000"/>
                </a:solidFill>
                <a:latin typeface="Tahoma" panose="020B0604030504040204" pitchFamily="34" charset="0"/>
                <a:ea typeface="Tahoma" panose="020B0604030504040204" pitchFamily="34" charset="0"/>
                <a:cs typeface="Tahoma" panose="020B0604030504040204" pitchFamily="34" charset="0"/>
              </a:rPr>
              <a:t>Игра "Приведи куклу в порядок"</a:t>
            </a:r>
          </a:p>
          <a:p>
            <a:r>
              <a:rPr lang="ru-RU" b="1" dirty="0">
                <a:latin typeface="Tahoma" panose="020B0604030504040204" pitchFamily="34" charset="0"/>
                <a:ea typeface="Tahoma" panose="020B0604030504040204" pitchFamily="34" charset="0"/>
                <a:cs typeface="Tahoma" panose="020B0604030504040204" pitchFamily="34" charset="0"/>
              </a:rPr>
              <a:t>Цель: формировать у ребенка интерес к самостоятельным действиям при одевании.</a:t>
            </a:r>
          </a:p>
          <a:p>
            <a:r>
              <a:rPr lang="ru-RU" b="1" dirty="0">
                <a:latin typeface="Tahoma" panose="020B0604030504040204" pitchFamily="34" charset="0"/>
                <a:ea typeface="Tahoma" panose="020B0604030504040204" pitchFamily="34" charset="0"/>
                <a:cs typeface="Tahoma" panose="020B0604030504040204" pitchFamily="34" charset="0"/>
              </a:rPr>
              <a:t>Оборудование: кукла, кукольная одежда.</a:t>
            </a:r>
          </a:p>
          <a:p>
            <a:r>
              <a:rPr lang="ru-RU" b="1" dirty="0">
                <a:latin typeface="Tahoma" panose="020B0604030504040204" pitchFamily="34" charset="0"/>
                <a:ea typeface="Tahoma" panose="020B0604030504040204" pitchFamily="34" charset="0"/>
                <a:cs typeface="Tahoma" panose="020B0604030504040204" pitchFamily="34" charset="0"/>
              </a:rPr>
              <a:t>Ход игры: взрослый достает раздетую куклу, кукольные вещи и просит ребенка помочь ему одеть куклу: "Кукла Оля не может одеться сама, ей холодно, давай оденем Олю, ей будет тепло! Сначала надо одеть трусики, потом майку, а затем платье". Взрослый предлагает ребенку одевать куклу, соблюдая последовательность. В случае необходимости применяются совместные действия.</a:t>
            </a:r>
          </a:p>
          <a:p>
            <a:pPr marL="0" indent="0">
              <a:buNone/>
            </a:pPr>
            <a:r>
              <a:rPr lang="ru-RU" b="1" dirty="0">
                <a:solidFill>
                  <a:srgbClr val="FF0000"/>
                </a:solidFill>
                <a:latin typeface="Tahoma" panose="020B0604030504040204" pitchFamily="34" charset="0"/>
                <a:ea typeface="Tahoma" panose="020B0604030504040204" pitchFamily="34" charset="0"/>
                <a:cs typeface="Tahoma" panose="020B0604030504040204" pitchFamily="34" charset="0"/>
              </a:rPr>
              <a:t>Игра "Оденемся на прогулку"</a:t>
            </a:r>
          </a:p>
          <a:p>
            <a:r>
              <a:rPr lang="ru-RU" b="1" dirty="0">
                <a:latin typeface="Tahoma" panose="020B0604030504040204" pitchFamily="34" charset="0"/>
                <a:ea typeface="Tahoma" panose="020B0604030504040204" pitchFamily="34" charset="0"/>
                <a:cs typeface="Tahoma" panose="020B0604030504040204" pitchFamily="34" charset="0"/>
              </a:rPr>
              <a:t>Цель: учить ребенка одеваться, правильно соотносить предмет одежды с частью тела, застегивать одежду с помощью застежки -липучки.</a:t>
            </a:r>
          </a:p>
          <a:p>
            <a:r>
              <a:rPr lang="ru-RU" b="1" dirty="0">
                <a:latin typeface="Tahoma" panose="020B0604030504040204" pitchFamily="34" charset="0"/>
                <a:ea typeface="Tahoma" panose="020B0604030504040204" pitchFamily="34" charset="0"/>
                <a:cs typeface="Tahoma" panose="020B0604030504040204" pitchFamily="34" charset="0"/>
              </a:rPr>
              <a:t>Оборудование: одежда ребенка.</a:t>
            </a:r>
          </a:p>
          <a:p>
            <a:r>
              <a:rPr lang="ru-RU" b="1" dirty="0">
                <a:latin typeface="Tahoma" panose="020B0604030504040204" pitchFamily="34" charset="0"/>
                <a:ea typeface="Tahoma" panose="020B0604030504040204" pitchFamily="34" charset="0"/>
                <a:cs typeface="Tahoma" panose="020B0604030504040204" pitchFamily="34" charset="0"/>
              </a:rPr>
              <a:t>Ход игры: взрослый предлагает малышу одеваться на прогулку: раскладывает перед ним вещи и объясняет, что каждый предмет одежды надо надевать на определенную часть тела. Ребенок одевается, если он испытывает затруднения, взрослый помогает ему, обращает внимание на способ застегивания - липучки.</a:t>
            </a:r>
          </a:p>
          <a:p>
            <a:pPr marL="0" indent="0">
              <a:buNone/>
            </a:pPr>
            <a:r>
              <a:rPr lang="ru-RU" b="1" dirty="0">
                <a:solidFill>
                  <a:srgbClr val="FF0000"/>
                </a:solidFill>
                <a:latin typeface="Tahoma" panose="020B0604030504040204" pitchFamily="34" charset="0"/>
                <a:ea typeface="Tahoma" panose="020B0604030504040204" pitchFamily="34" charset="0"/>
                <a:cs typeface="Tahoma" panose="020B0604030504040204" pitchFamily="34" charset="0"/>
              </a:rPr>
              <a:t>Игра "Оденемся на прогулку"</a:t>
            </a:r>
          </a:p>
          <a:p>
            <a:r>
              <a:rPr lang="ru-RU" b="1" dirty="0">
                <a:latin typeface="Tahoma" panose="020B0604030504040204" pitchFamily="34" charset="0"/>
                <a:ea typeface="Tahoma" panose="020B0604030504040204" pitchFamily="34" charset="0"/>
                <a:cs typeface="Tahoma" panose="020B0604030504040204" pitchFamily="34" charset="0"/>
              </a:rPr>
              <a:t>Цель: учить ребенка одеваться, правильно соотносить предмет одежды с частью тела, застегивать одежду с помощью застежки -липучки.</a:t>
            </a:r>
          </a:p>
          <a:p>
            <a:r>
              <a:rPr lang="ru-RU" b="1" dirty="0">
                <a:latin typeface="Tahoma" panose="020B0604030504040204" pitchFamily="34" charset="0"/>
                <a:ea typeface="Tahoma" panose="020B0604030504040204" pitchFamily="34" charset="0"/>
                <a:cs typeface="Tahoma" panose="020B0604030504040204" pitchFamily="34" charset="0"/>
              </a:rPr>
              <a:t>Оборудование: одежда ребенка.</a:t>
            </a:r>
          </a:p>
          <a:p>
            <a:r>
              <a:rPr lang="ru-RU" b="1" dirty="0">
                <a:latin typeface="Tahoma" panose="020B0604030504040204" pitchFamily="34" charset="0"/>
                <a:ea typeface="Tahoma" panose="020B0604030504040204" pitchFamily="34" charset="0"/>
                <a:cs typeface="Tahoma" panose="020B0604030504040204" pitchFamily="34" charset="0"/>
              </a:rPr>
              <a:t>Ход игры: взрослый предлагает малышу одеваться на прогулку: раскладывает перед ним вещи и объясняет, что каждый предмет одежды надо надевать на определенную часть тела. Ребенок одевается, если он испытывает затруднения, взрослый помогает ему, обращает внимание на способ застегивания - липучки.</a:t>
            </a:r>
          </a:p>
        </p:txBody>
      </p:sp>
    </p:spTree>
    <p:extLst>
      <p:ext uri="{BB962C8B-B14F-4D97-AF65-F5344CB8AC3E}">
        <p14:creationId xmlns:p14="http://schemas.microsoft.com/office/powerpoint/2010/main" val="234976412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597538" y="231821"/>
            <a:ext cx="10495724" cy="6452314"/>
          </a:xfrm>
        </p:spPr>
        <p:txBody>
          <a:bodyPr>
            <a:normAutofit fontScale="70000" lnSpcReduction="20000"/>
          </a:bodyPr>
          <a:lstStyle/>
          <a:p>
            <a:r>
              <a:rPr lang="ru-RU" b="1" dirty="0">
                <a:solidFill>
                  <a:srgbClr val="FF0000"/>
                </a:solidFill>
                <a:latin typeface="Tahoma" panose="020B0604030504040204" pitchFamily="34" charset="0"/>
                <a:ea typeface="Tahoma" panose="020B0604030504040204" pitchFamily="34" charset="0"/>
                <a:cs typeface="Tahoma" panose="020B0604030504040204" pitchFamily="34" charset="0"/>
              </a:rPr>
              <a:t>Игра "Обед у кукол"</a:t>
            </a:r>
          </a:p>
          <a:p>
            <a:r>
              <a:rPr lang="ru-RU" b="1" dirty="0">
                <a:latin typeface="Tahoma" panose="020B0604030504040204" pitchFamily="34" charset="0"/>
                <a:ea typeface="Tahoma" panose="020B0604030504040204" pitchFamily="34" charset="0"/>
                <a:cs typeface="Tahoma" panose="020B0604030504040204" pitchFamily="34" charset="0"/>
              </a:rPr>
              <a:t>Цель: формировать интерес к самостоятельным действиям при накрывании стола к обеду.</a:t>
            </a:r>
          </a:p>
          <a:p>
            <a:r>
              <a:rPr lang="ru-RU" b="1" dirty="0">
                <a:latin typeface="Tahoma" panose="020B0604030504040204" pitchFamily="34" charset="0"/>
                <a:ea typeface="Tahoma" panose="020B0604030504040204" pitchFamily="34" charset="0"/>
                <a:cs typeface="Tahoma" panose="020B0604030504040204" pitchFamily="34" charset="0"/>
              </a:rPr>
              <a:t>Оборудование: игрушечная посуда, скатерть, две куклы.</a:t>
            </a:r>
          </a:p>
          <a:p>
            <a:r>
              <a:rPr lang="ru-RU" b="1" dirty="0">
                <a:latin typeface="Tahoma" panose="020B0604030504040204" pitchFamily="34" charset="0"/>
                <a:ea typeface="Tahoma" panose="020B0604030504040204" pitchFamily="34" charset="0"/>
                <a:cs typeface="Tahoma" panose="020B0604030504040204" pitchFamily="34" charset="0"/>
              </a:rPr>
              <a:t>Ход игры: взрослый просит ребенка накрыть стол для кукол, показывает необходимые предметы и действия с ними. Затем предлагает ребенку посадить кукол за стол и угостить обедом.</a:t>
            </a:r>
          </a:p>
          <a:p>
            <a:r>
              <a:rPr lang="ru-RU" b="1" dirty="0">
                <a:solidFill>
                  <a:srgbClr val="FF0000"/>
                </a:solidFill>
                <a:latin typeface="Tahoma" panose="020B0604030504040204" pitchFamily="34" charset="0"/>
                <a:ea typeface="Tahoma" panose="020B0604030504040204" pitchFamily="34" charset="0"/>
                <a:cs typeface="Tahoma" panose="020B0604030504040204" pitchFamily="34" charset="0"/>
              </a:rPr>
              <a:t>Игра "Убери со стола"</a:t>
            </a:r>
          </a:p>
          <a:p>
            <a:r>
              <a:rPr lang="ru-RU" b="1" dirty="0">
                <a:latin typeface="Tahoma" panose="020B0604030504040204" pitchFamily="34" charset="0"/>
                <a:ea typeface="Tahoma" panose="020B0604030504040204" pitchFamily="34" charset="0"/>
                <a:cs typeface="Tahoma" panose="020B0604030504040204" pitchFamily="34" charset="0"/>
              </a:rPr>
              <a:t>Цель: формировать самостоятельные действия: убирать посуду со стола, сметать крошки.</a:t>
            </a:r>
          </a:p>
          <a:p>
            <a:r>
              <a:rPr lang="ru-RU" b="1" dirty="0">
                <a:latin typeface="Tahoma" panose="020B0604030504040204" pitchFamily="34" charset="0"/>
                <a:ea typeface="Tahoma" panose="020B0604030504040204" pitchFamily="34" charset="0"/>
                <a:cs typeface="Tahoma" panose="020B0604030504040204" pitchFamily="34" charset="0"/>
              </a:rPr>
              <a:t>Оборудование: посуда, щетка, совочек.</a:t>
            </a:r>
          </a:p>
          <a:p>
            <a:r>
              <a:rPr lang="ru-RU" b="1" dirty="0">
                <a:latin typeface="Tahoma" panose="020B0604030504040204" pitchFamily="34" charset="0"/>
                <a:ea typeface="Tahoma" panose="020B0604030504040204" pitchFamily="34" charset="0"/>
                <a:cs typeface="Tahoma" panose="020B0604030504040204" pitchFamily="34" charset="0"/>
              </a:rPr>
              <a:t>Ход игры: взрослый показывает, как убирать посуду со стола на поднос, предлагает детям действовать по показу. При этом взрослый комментирует действия: "Мы кладем на поднос тарелку, чашку, ложку и т.д." Затем показывает, как сметать крошки со стола, комментирует свои действия: "Крошки со стола сметем и совочком уберем!"</a:t>
            </a:r>
          </a:p>
          <a:p>
            <a:r>
              <a:rPr lang="ru-RU" b="1" dirty="0">
                <a:latin typeface="Tahoma" panose="020B0604030504040204" pitchFamily="34" charset="0"/>
                <a:ea typeface="Tahoma" panose="020B0604030504040204" pitchFamily="34" charset="0"/>
                <a:cs typeface="Tahoma" panose="020B0604030504040204" pitchFamily="34" charset="0"/>
              </a:rPr>
              <a:t>Ребенку дается возможность действовать самостоятельно.</a:t>
            </a:r>
          </a:p>
          <a:p>
            <a:r>
              <a:rPr lang="ru-RU" b="1" dirty="0">
                <a:solidFill>
                  <a:srgbClr val="FF0000"/>
                </a:solidFill>
                <a:latin typeface="Tahoma" panose="020B0604030504040204" pitchFamily="34" charset="0"/>
                <a:ea typeface="Tahoma" panose="020B0604030504040204" pitchFamily="34" charset="0"/>
                <a:cs typeface="Tahoma" panose="020B0604030504040204" pitchFamily="34" charset="0"/>
              </a:rPr>
              <a:t>Игра "Вымой посуду"</a:t>
            </a:r>
          </a:p>
          <a:p>
            <a:r>
              <a:rPr lang="ru-RU" b="1" dirty="0">
                <a:latin typeface="Tahoma" panose="020B0604030504040204" pitchFamily="34" charset="0"/>
                <a:ea typeface="Tahoma" panose="020B0604030504040204" pitchFamily="34" charset="0"/>
                <a:cs typeface="Tahoma" panose="020B0604030504040204" pitchFamily="34" charset="0"/>
              </a:rPr>
              <a:t>Цель: формировать у ребенка самостоятельные действия: учить мыть посуду.</a:t>
            </a:r>
          </a:p>
          <a:p>
            <a:r>
              <a:rPr lang="ru-RU" b="1" dirty="0">
                <a:latin typeface="Tahoma" panose="020B0604030504040204" pitchFamily="34" charset="0"/>
                <a:ea typeface="Tahoma" panose="020B0604030504040204" pitchFamily="34" charset="0"/>
                <a:cs typeface="Tahoma" panose="020B0604030504040204" pitchFamily="34" charset="0"/>
              </a:rPr>
              <a:t>Оборудование: посуда (тарелки), губка, два тазика.</a:t>
            </a:r>
          </a:p>
          <a:p>
            <a:r>
              <a:rPr lang="ru-RU" b="1" dirty="0">
                <a:latin typeface="Tahoma" panose="020B0604030504040204" pitchFamily="34" charset="0"/>
                <a:ea typeface="Tahoma" panose="020B0604030504040204" pitchFamily="34" charset="0"/>
                <a:cs typeface="Tahoma" panose="020B0604030504040204" pitchFamily="34" charset="0"/>
              </a:rPr>
              <a:t>Ход игры: взрослый показывает тазик с грязной посудой и привлекает внимание ребенка к мытью посуды: демонстрирует, как правильно держать тарелку, смачивать ее водой, протирать мокрой губкой, ополаскивать в другом тазике с чистой водой, после чего, выкладывая тарелки на чистый поднос, ребенку предлагается вымыть свою тарелку.</a:t>
            </a:r>
          </a:p>
          <a:p>
            <a:r>
              <a:rPr lang="ru-RU" b="1" dirty="0">
                <a:solidFill>
                  <a:srgbClr val="FF0000"/>
                </a:solidFill>
                <a:latin typeface="Tahoma" panose="020B0604030504040204" pitchFamily="34" charset="0"/>
                <a:ea typeface="Tahoma" panose="020B0604030504040204" pitchFamily="34" charset="0"/>
                <a:cs typeface="Tahoma" panose="020B0604030504040204" pitchFamily="34" charset="0"/>
              </a:rPr>
              <a:t>Игра "Подготовь постель ко сну"</a:t>
            </a:r>
          </a:p>
          <a:p>
            <a:r>
              <a:rPr lang="ru-RU" b="1" dirty="0">
                <a:latin typeface="Tahoma" panose="020B0604030504040204" pitchFamily="34" charset="0"/>
                <a:ea typeface="Tahoma" panose="020B0604030504040204" pitchFamily="34" charset="0"/>
                <a:cs typeface="Tahoma" panose="020B0604030504040204" pitchFamily="34" charset="0"/>
              </a:rPr>
              <a:t>Цель: формировать у детей самостоятельные действия: учить ребенка расстилать свою постель.</a:t>
            </a:r>
          </a:p>
          <a:p>
            <a:r>
              <a:rPr lang="ru-RU" b="1" dirty="0">
                <a:latin typeface="Tahoma" panose="020B0604030504040204" pitchFamily="34" charset="0"/>
                <a:ea typeface="Tahoma" panose="020B0604030504040204" pitchFamily="34" charset="0"/>
                <a:cs typeface="Tahoma" panose="020B0604030504040204" pitchFamily="34" charset="0"/>
              </a:rPr>
              <a:t>Оборудование: кровать, подушка, простыня, одеяло, покрывало.</a:t>
            </a:r>
          </a:p>
          <a:p>
            <a:r>
              <a:rPr lang="ru-RU" b="1" dirty="0">
                <a:latin typeface="Tahoma" panose="020B0604030504040204" pitchFamily="34" charset="0"/>
                <a:ea typeface="Tahoma" panose="020B0604030504040204" pitchFamily="34" charset="0"/>
                <a:cs typeface="Tahoma" panose="020B0604030504040204" pitchFamily="34" charset="0"/>
              </a:rPr>
              <a:t>Ход игры: перед дневным сном взрослый предлагает детям расстелить свои постели, показывает и комментирует последовательность действий: "Сначала снимаем и складываем покрывало, затем отворачиваем одеяло и поправляем подушку". После этого взрослый предлагает детям расстелить свои постели, при необходимости помогает им.</a:t>
            </a:r>
          </a:p>
          <a:p>
            <a:endParaRPr lang="ru-RU" dirty="0"/>
          </a:p>
        </p:txBody>
      </p:sp>
    </p:spTree>
    <p:extLst>
      <p:ext uri="{BB962C8B-B14F-4D97-AF65-F5344CB8AC3E}">
        <p14:creationId xmlns:p14="http://schemas.microsoft.com/office/powerpoint/2010/main" val="425129670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i="1" dirty="0">
                <a:latin typeface="Tahoma" panose="020B0604030504040204" pitchFamily="34" charset="0"/>
                <a:ea typeface="Tahoma" panose="020B0604030504040204" pitchFamily="34" charset="0"/>
                <a:cs typeface="Tahoma" panose="020B0604030504040204" pitchFamily="34" charset="0"/>
              </a:rPr>
              <a:t>Игры для детей младшего возраста (2-4 года):</a:t>
            </a:r>
          </a:p>
        </p:txBody>
      </p:sp>
      <p:sp>
        <p:nvSpPr>
          <p:cNvPr id="3" name="Объект 2"/>
          <p:cNvSpPr>
            <a:spLocks noGrp="1"/>
          </p:cNvSpPr>
          <p:nvPr>
            <p:ph idx="1"/>
          </p:nvPr>
        </p:nvSpPr>
        <p:spPr>
          <a:xfrm>
            <a:off x="1366092" y="2133600"/>
            <a:ext cx="10138520" cy="4575672"/>
          </a:xfrm>
        </p:spPr>
        <p:txBody>
          <a:bodyPr>
            <a:normAutofit lnSpcReduction="10000"/>
          </a:bodyPr>
          <a:lstStyle/>
          <a:p>
            <a:r>
              <a:rPr lang="ru-RU" b="1" dirty="0" smtClean="0">
                <a:latin typeface="Tahoma" panose="020B0604030504040204" pitchFamily="34" charset="0"/>
                <a:ea typeface="Tahoma" panose="020B0604030504040204" pitchFamily="34" charset="0"/>
                <a:cs typeface="Tahoma" panose="020B0604030504040204" pitchFamily="34" charset="0"/>
              </a:rPr>
              <a:t>Пальчиковые </a:t>
            </a:r>
            <a:r>
              <a:rPr lang="ru-RU" b="1" dirty="0">
                <a:latin typeface="Tahoma" panose="020B0604030504040204" pitchFamily="34" charset="0"/>
                <a:ea typeface="Tahoma" panose="020B0604030504040204" pitchFamily="34" charset="0"/>
                <a:cs typeface="Tahoma" panose="020B0604030504040204" pitchFamily="34" charset="0"/>
              </a:rPr>
              <a:t>гимнастики («Мы делили апельсин…», «Этот пальчик – дедушка…», «Раз, два, три, четыре, пять…» и т.п. </a:t>
            </a:r>
          </a:p>
          <a:p>
            <a:r>
              <a:rPr lang="ru-RU" b="1" dirty="0" smtClean="0">
                <a:latin typeface="Tahoma" panose="020B0604030504040204" pitchFamily="34" charset="0"/>
                <a:ea typeface="Tahoma" panose="020B0604030504040204" pitchFamily="34" charset="0"/>
                <a:cs typeface="Tahoma" panose="020B0604030504040204" pitchFamily="34" charset="0"/>
              </a:rPr>
              <a:t> </a:t>
            </a:r>
            <a:r>
              <a:rPr lang="ru-RU" b="1" dirty="0">
                <a:latin typeface="Tahoma" panose="020B0604030504040204" pitchFamily="34" charset="0"/>
                <a:ea typeface="Tahoma" panose="020B0604030504040204" pitchFamily="34" charset="0"/>
                <a:cs typeface="Tahoma" panose="020B0604030504040204" pitchFamily="34" charset="0"/>
              </a:rPr>
              <a:t>Чудесный мешочек (загадка или описание предмета – отгадал – из мешочка достал) </a:t>
            </a:r>
          </a:p>
          <a:p>
            <a:r>
              <a:rPr lang="ru-RU" b="1" dirty="0" smtClean="0">
                <a:latin typeface="Tahoma" panose="020B0604030504040204" pitchFamily="34" charset="0"/>
                <a:ea typeface="Tahoma" panose="020B0604030504040204" pitchFamily="34" charset="0"/>
                <a:cs typeface="Tahoma" panose="020B0604030504040204" pitchFamily="34" charset="0"/>
              </a:rPr>
              <a:t> </a:t>
            </a:r>
            <a:r>
              <a:rPr lang="ru-RU" b="1" dirty="0">
                <a:latin typeface="Tahoma" panose="020B0604030504040204" pitchFamily="34" charset="0"/>
                <a:ea typeface="Tahoma" panose="020B0604030504040204" pitchFamily="34" charset="0"/>
                <a:cs typeface="Tahoma" panose="020B0604030504040204" pitchFamily="34" charset="0"/>
              </a:rPr>
              <a:t>Чего не стало? (набор игрушек – 3-4 – запомнили – убрать одну) </a:t>
            </a:r>
          </a:p>
          <a:p>
            <a:r>
              <a:rPr lang="ru-RU" b="1" dirty="0" smtClean="0">
                <a:latin typeface="Tahoma" panose="020B0604030504040204" pitchFamily="34" charset="0"/>
                <a:ea typeface="Tahoma" panose="020B0604030504040204" pitchFamily="34" charset="0"/>
                <a:cs typeface="Tahoma" panose="020B0604030504040204" pitchFamily="34" charset="0"/>
              </a:rPr>
              <a:t>Какая </a:t>
            </a:r>
            <a:r>
              <a:rPr lang="ru-RU" b="1" dirty="0">
                <a:latin typeface="Tahoma" panose="020B0604030504040204" pitchFamily="34" charset="0"/>
                <a:ea typeface="Tahoma" panose="020B0604030504040204" pitchFamily="34" charset="0"/>
                <a:cs typeface="Tahoma" panose="020B0604030504040204" pitchFamily="34" charset="0"/>
              </a:rPr>
              <a:t>игрушка? (по очереди давать детям для обследования и называть ее характеристики: мягкая, пушистая, теплая, разноцветная и т.д.) </a:t>
            </a:r>
          </a:p>
          <a:p>
            <a:r>
              <a:rPr lang="ru-RU" b="1" dirty="0" smtClean="0">
                <a:latin typeface="Tahoma" panose="020B0604030504040204" pitchFamily="34" charset="0"/>
                <a:ea typeface="Tahoma" panose="020B0604030504040204" pitchFamily="34" charset="0"/>
                <a:cs typeface="Tahoma" panose="020B0604030504040204" pitchFamily="34" charset="0"/>
              </a:rPr>
              <a:t> </a:t>
            </a:r>
            <a:r>
              <a:rPr lang="ru-RU" b="1" dirty="0">
                <a:latin typeface="Tahoma" panose="020B0604030504040204" pitchFamily="34" charset="0"/>
                <a:ea typeface="Tahoma" panose="020B0604030504040204" pitchFamily="34" charset="0"/>
                <a:cs typeface="Tahoma" panose="020B0604030504040204" pitchFamily="34" charset="0"/>
              </a:rPr>
              <a:t>Где спрятался зайчик (мишка)? – на скамейке, под скамейкой, за скамейкой и т.д. </a:t>
            </a:r>
          </a:p>
          <a:p>
            <a:r>
              <a:rPr lang="ru-RU" b="1" dirty="0" smtClean="0">
                <a:latin typeface="Tahoma" panose="020B0604030504040204" pitchFamily="34" charset="0"/>
                <a:ea typeface="Tahoma" panose="020B0604030504040204" pitchFamily="34" charset="0"/>
                <a:cs typeface="Tahoma" panose="020B0604030504040204" pitchFamily="34" charset="0"/>
              </a:rPr>
              <a:t> </a:t>
            </a:r>
            <a:r>
              <a:rPr lang="ru-RU" b="1" dirty="0">
                <a:latin typeface="Tahoma" panose="020B0604030504040204" pitchFamily="34" charset="0"/>
                <a:ea typeface="Tahoma" panose="020B0604030504040204" pitchFamily="34" charset="0"/>
                <a:cs typeface="Tahoma" panose="020B0604030504040204" pitchFamily="34" charset="0"/>
              </a:rPr>
              <a:t>Животные и их детеныши – показ картинки взрослого животного – назвать его детеныша (у медведицы – медвежонок, у лисы – лисенок и т.д.) </a:t>
            </a:r>
          </a:p>
          <a:p>
            <a:r>
              <a:rPr lang="ru-RU" b="1" dirty="0" smtClean="0">
                <a:latin typeface="Tahoma" panose="020B0604030504040204" pitchFamily="34" charset="0"/>
                <a:ea typeface="Tahoma" panose="020B0604030504040204" pitchFamily="34" charset="0"/>
                <a:cs typeface="Tahoma" panose="020B0604030504040204" pitchFamily="34" charset="0"/>
              </a:rPr>
              <a:t> </a:t>
            </a:r>
            <a:r>
              <a:rPr lang="ru-RU" b="1" dirty="0">
                <a:latin typeface="Tahoma" panose="020B0604030504040204" pitchFamily="34" charset="0"/>
                <a:ea typeface="Tahoma" panose="020B0604030504040204" pitchFamily="34" charset="0"/>
                <a:cs typeface="Tahoma" panose="020B0604030504040204" pitchFamily="34" charset="0"/>
              </a:rPr>
              <a:t>Показ театра </a:t>
            </a:r>
            <a:r>
              <a:rPr lang="ru-RU" b="1" dirty="0" err="1">
                <a:latin typeface="Tahoma" panose="020B0604030504040204" pitchFamily="34" charset="0"/>
                <a:ea typeface="Tahoma" panose="020B0604030504040204" pitchFamily="34" charset="0"/>
                <a:cs typeface="Tahoma" panose="020B0604030504040204" pitchFamily="34" charset="0"/>
              </a:rPr>
              <a:t>би</a:t>
            </a:r>
            <a:r>
              <a:rPr lang="ru-RU" b="1" dirty="0">
                <a:latin typeface="Tahoma" panose="020B0604030504040204" pitchFamily="34" charset="0"/>
                <a:ea typeface="Tahoma" panose="020B0604030504040204" pitchFamily="34" charset="0"/>
                <a:cs typeface="Tahoma" panose="020B0604030504040204" pitchFamily="34" charset="0"/>
              </a:rPr>
              <a:t>-ба-</a:t>
            </a:r>
            <a:r>
              <a:rPr lang="ru-RU" b="1" dirty="0" err="1">
                <a:latin typeface="Tahoma" panose="020B0604030504040204" pitchFamily="34" charset="0"/>
                <a:ea typeface="Tahoma" panose="020B0604030504040204" pitchFamily="34" charset="0"/>
                <a:cs typeface="Tahoma" panose="020B0604030504040204" pitchFamily="34" charset="0"/>
              </a:rPr>
              <a:t>бо</a:t>
            </a:r>
            <a:r>
              <a:rPr lang="ru-RU" b="1" dirty="0">
                <a:latin typeface="Tahoma" panose="020B0604030504040204" pitchFamily="34" charset="0"/>
                <a:ea typeface="Tahoma" panose="020B0604030504040204" pitchFamily="34" charset="0"/>
                <a:cs typeface="Tahoma" panose="020B0604030504040204" pitchFamily="34" charset="0"/>
              </a:rPr>
              <a:t>, настольного и дальнейшее обыгрывание детьми </a:t>
            </a:r>
          </a:p>
          <a:p>
            <a:r>
              <a:rPr lang="ru-RU" b="1" dirty="0" smtClean="0">
                <a:latin typeface="Tahoma" panose="020B0604030504040204" pitchFamily="34" charset="0"/>
                <a:ea typeface="Tahoma" panose="020B0604030504040204" pitchFamily="34" charset="0"/>
                <a:cs typeface="Tahoma" panose="020B0604030504040204" pitchFamily="34" charset="0"/>
              </a:rPr>
              <a:t> </a:t>
            </a:r>
            <a:r>
              <a:rPr lang="ru-RU" b="1" dirty="0">
                <a:latin typeface="Tahoma" panose="020B0604030504040204" pitchFamily="34" charset="0"/>
                <a:ea typeface="Tahoma" panose="020B0604030504040204" pitchFamily="34" charset="0"/>
                <a:cs typeface="Tahoma" panose="020B0604030504040204" pitchFamily="34" charset="0"/>
              </a:rPr>
              <a:t>Конструкторы разные, наборы кубиков </a:t>
            </a:r>
            <a:endParaRPr lang="ru-RU" b="1" dirty="0" smtClean="0">
              <a:latin typeface="Tahoma" panose="020B0604030504040204" pitchFamily="34" charset="0"/>
              <a:ea typeface="Tahoma" panose="020B0604030504040204" pitchFamily="34" charset="0"/>
              <a:cs typeface="Tahoma" panose="020B0604030504040204" pitchFamily="34" charset="0"/>
            </a:endParaRPr>
          </a:p>
          <a:p>
            <a:r>
              <a:rPr lang="ru-RU" b="1" dirty="0" smtClean="0">
                <a:latin typeface="Tahoma" panose="020B0604030504040204" pitchFamily="34" charset="0"/>
                <a:ea typeface="Tahoma" panose="020B0604030504040204" pitchFamily="34" charset="0"/>
                <a:cs typeface="Tahoma" panose="020B0604030504040204" pitchFamily="34" charset="0"/>
              </a:rPr>
              <a:t> </a:t>
            </a:r>
            <a:r>
              <a:rPr lang="ru-RU" b="1" dirty="0">
                <a:latin typeface="Tahoma" panose="020B0604030504040204" pitchFamily="34" charset="0"/>
                <a:ea typeface="Tahoma" panose="020B0604030504040204" pitchFamily="34" charset="0"/>
                <a:cs typeface="Tahoma" panose="020B0604030504040204" pitchFamily="34" charset="0"/>
              </a:rPr>
              <a:t>Рассматривание книжек</a:t>
            </a:r>
          </a:p>
          <a:p>
            <a:endParaRPr lang="ru-RU" dirty="0"/>
          </a:p>
        </p:txBody>
      </p:sp>
    </p:spTree>
    <p:extLst>
      <p:ext uri="{BB962C8B-B14F-4D97-AF65-F5344CB8AC3E}">
        <p14:creationId xmlns:p14="http://schemas.microsoft.com/office/powerpoint/2010/main" val="377023997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i="1" dirty="0">
                <a:latin typeface="Tahoma" panose="020B0604030504040204" pitchFamily="34" charset="0"/>
                <a:ea typeface="Tahoma" panose="020B0604030504040204" pitchFamily="34" charset="0"/>
                <a:cs typeface="Tahoma" panose="020B0604030504040204" pitchFamily="34" charset="0"/>
              </a:rPr>
              <a:t>Игры для детей старшего возраста (5-7 лет):</a:t>
            </a:r>
          </a:p>
        </p:txBody>
      </p:sp>
      <p:sp>
        <p:nvSpPr>
          <p:cNvPr id="3" name="Объект 2"/>
          <p:cNvSpPr>
            <a:spLocks noGrp="1"/>
          </p:cNvSpPr>
          <p:nvPr>
            <p:ph idx="1"/>
          </p:nvPr>
        </p:nvSpPr>
        <p:spPr>
          <a:xfrm>
            <a:off x="1388125" y="1904999"/>
            <a:ext cx="10116487" cy="4870373"/>
          </a:xfrm>
        </p:spPr>
        <p:txBody>
          <a:bodyPr>
            <a:normAutofit fontScale="92500" lnSpcReduction="20000"/>
          </a:bodyPr>
          <a:lstStyle/>
          <a:p>
            <a:r>
              <a:rPr lang="ru-RU" b="1" dirty="0">
                <a:latin typeface="Tahoma" panose="020B0604030504040204" pitchFamily="34" charset="0"/>
                <a:ea typeface="Tahoma" panose="020B0604030504040204" pitchFamily="34" charset="0"/>
                <a:cs typeface="Tahoma" panose="020B0604030504040204" pitchFamily="34" charset="0"/>
              </a:rPr>
              <a:t>Чудесный мешочек (отгадай на ощупь) </a:t>
            </a:r>
          </a:p>
          <a:p>
            <a:r>
              <a:rPr lang="ru-RU" b="1" dirty="0">
                <a:latin typeface="Tahoma" panose="020B0604030504040204" pitchFamily="34" charset="0"/>
                <a:ea typeface="Tahoma" panose="020B0604030504040204" pitchFamily="34" charset="0"/>
                <a:cs typeface="Tahoma" panose="020B0604030504040204" pitchFamily="34" charset="0"/>
              </a:rPr>
              <a:t>Ч</a:t>
            </a:r>
            <a:r>
              <a:rPr lang="ru-RU" b="1" dirty="0" smtClean="0">
                <a:latin typeface="Tahoma" panose="020B0604030504040204" pitchFamily="34" charset="0"/>
                <a:ea typeface="Tahoma" panose="020B0604030504040204" pitchFamily="34" charset="0"/>
                <a:cs typeface="Tahoma" panose="020B0604030504040204" pitchFamily="34" charset="0"/>
              </a:rPr>
              <a:t>его </a:t>
            </a:r>
            <a:r>
              <a:rPr lang="ru-RU" b="1" dirty="0">
                <a:latin typeface="Tahoma" panose="020B0604030504040204" pitchFamily="34" charset="0"/>
                <a:ea typeface="Tahoma" panose="020B0604030504040204" pitchFamily="34" charset="0"/>
                <a:cs typeface="Tahoma" panose="020B0604030504040204" pitchFamily="34" charset="0"/>
              </a:rPr>
              <a:t>не стало? (5-7 игрушек в ряд) </a:t>
            </a:r>
          </a:p>
          <a:p>
            <a:r>
              <a:rPr lang="ru-RU" b="1" dirty="0" smtClean="0">
                <a:latin typeface="Tahoma" panose="020B0604030504040204" pitchFamily="34" charset="0"/>
                <a:ea typeface="Tahoma" panose="020B0604030504040204" pitchFamily="34" charset="0"/>
                <a:cs typeface="Tahoma" panose="020B0604030504040204" pitchFamily="34" charset="0"/>
              </a:rPr>
              <a:t>Описание </a:t>
            </a:r>
            <a:r>
              <a:rPr lang="ru-RU" b="1" dirty="0">
                <a:latin typeface="Tahoma" panose="020B0604030504040204" pitchFamily="34" charset="0"/>
                <a:ea typeface="Tahoma" panose="020B0604030504040204" pitchFamily="34" charset="0"/>
                <a:cs typeface="Tahoma" panose="020B0604030504040204" pitchFamily="34" charset="0"/>
              </a:rPr>
              <a:t>игрушки </a:t>
            </a:r>
          </a:p>
          <a:p>
            <a:r>
              <a:rPr lang="ru-RU" b="1" dirty="0" smtClean="0">
                <a:latin typeface="Tahoma" panose="020B0604030504040204" pitchFamily="34" charset="0"/>
                <a:ea typeface="Tahoma" panose="020B0604030504040204" pitchFamily="34" charset="0"/>
                <a:cs typeface="Tahoma" panose="020B0604030504040204" pitchFamily="34" charset="0"/>
              </a:rPr>
              <a:t>Найди </a:t>
            </a:r>
            <a:r>
              <a:rPr lang="ru-RU" b="1" dirty="0">
                <a:latin typeface="Tahoma" panose="020B0604030504040204" pitchFamily="34" charset="0"/>
                <a:ea typeface="Tahoma" panose="020B0604030504040204" pitchFamily="34" charset="0"/>
                <a:cs typeface="Tahoma" panose="020B0604030504040204" pitchFamily="34" charset="0"/>
              </a:rPr>
              <a:t>цвет (красный, желтый, черный, белый и т.д.) на своей одежде, в окружающей обстановке </a:t>
            </a:r>
          </a:p>
          <a:p>
            <a:r>
              <a:rPr lang="ru-RU" b="1" dirty="0" smtClean="0">
                <a:latin typeface="Tahoma" panose="020B0604030504040204" pitchFamily="34" charset="0"/>
                <a:ea typeface="Tahoma" panose="020B0604030504040204" pitchFamily="34" charset="0"/>
                <a:cs typeface="Tahoma" panose="020B0604030504040204" pitchFamily="34" charset="0"/>
              </a:rPr>
              <a:t>Найди </a:t>
            </a:r>
            <a:r>
              <a:rPr lang="ru-RU" b="1" dirty="0">
                <a:latin typeface="Tahoma" panose="020B0604030504040204" pitchFamily="34" charset="0"/>
                <a:ea typeface="Tahoma" panose="020B0604030504040204" pitchFamily="34" charset="0"/>
                <a:cs typeface="Tahoma" panose="020B0604030504040204" pitchFamily="34" charset="0"/>
              </a:rPr>
              <a:t>в помещении предмет круглой (квадратной, прямоугольной) формы 4 </a:t>
            </a:r>
          </a:p>
          <a:p>
            <a:r>
              <a:rPr lang="ru-RU" b="1" dirty="0" smtClean="0">
                <a:latin typeface="Tahoma" panose="020B0604030504040204" pitchFamily="34" charset="0"/>
                <a:ea typeface="Tahoma" panose="020B0604030504040204" pitchFamily="34" charset="0"/>
                <a:cs typeface="Tahoma" panose="020B0604030504040204" pitchFamily="34" charset="0"/>
              </a:rPr>
              <a:t>Где </a:t>
            </a:r>
            <a:r>
              <a:rPr lang="ru-RU" b="1" dirty="0">
                <a:latin typeface="Tahoma" panose="020B0604030504040204" pitchFamily="34" charset="0"/>
                <a:ea typeface="Tahoma" panose="020B0604030504040204" pitchFamily="34" charset="0"/>
                <a:cs typeface="Tahoma" panose="020B0604030504040204" pitchFamily="34" charset="0"/>
              </a:rPr>
              <a:t>мы были мы не скажем, а что делали – покажем </a:t>
            </a:r>
          </a:p>
          <a:p>
            <a:r>
              <a:rPr lang="ru-RU" b="1" dirty="0" smtClean="0">
                <a:latin typeface="Tahoma" panose="020B0604030504040204" pitchFamily="34" charset="0"/>
                <a:ea typeface="Tahoma" panose="020B0604030504040204" pitchFamily="34" charset="0"/>
                <a:cs typeface="Tahoma" panose="020B0604030504040204" pitchFamily="34" charset="0"/>
              </a:rPr>
              <a:t>Речевые </a:t>
            </a:r>
            <a:r>
              <a:rPr lang="ru-RU" b="1" dirty="0">
                <a:latin typeface="Tahoma" panose="020B0604030504040204" pitchFamily="34" charset="0"/>
                <a:ea typeface="Tahoma" panose="020B0604030504040204" pitchFamily="34" charset="0"/>
                <a:cs typeface="Tahoma" panose="020B0604030504040204" pitchFamily="34" charset="0"/>
              </a:rPr>
              <a:t>игры: В каких сказках есть герой заяц (лиса, медведь, Баба Яга)? Из каких сказок предметы (зеркало, яблоко) Из какой сказки герои – Мальвина, Пьеро, пес </a:t>
            </a:r>
            <a:r>
              <a:rPr lang="ru-RU" b="1" dirty="0" err="1">
                <a:latin typeface="Tahoma" panose="020B0604030504040204" pitchFamily="34" charset="0"/>
                <a:ea typeface="Tahoma" panose="020B0604030504040204" pitchFamily="34" charset="0"/>
                <a:cs typeface="Tahoma" panose="020B0604030504040204" pitchFamily="34" charset="0"/>
              </a:rPr>
              <a:t>Артемон</a:t>
            </a:r>
            <a:r>
              <a:rPr lang="ru-RU" b="1" dirty="0">
                <a:latin typeface="Tahoma" panose="020B0604030504040204" pitchFamily="34" charset="0"/>
                <a:ea typeface="Tahoma" panose="020B0604030504040204" pitchFamily="34" charset="0"/>
                <a:cs typeface="Tahoma" panose="020B0604030504040204" pitchFamily="34" charset="0"/>
              </a:rPr>
              <a:t>? и т.п. Я знаю 5 имен девочек (мальчиков, цветов, красок и т.п.) </a:t>
            </a:r>
          </a:p>
          <a:p>
            <a:r>
              <a:rPr lang="ru-RU" b="1" dirty="0" smtClean="0">
                <a:latin typeface="Tahoma" panose="020B0604030504040204" pitchFamily="34" charset="0"/>
                <a:ea typeface="Tahoma" panose="020B0604030504040204" pitchFamily="34" charset="0"/>
                <a:cs typeface="Tahoma" panose="020B0604030504040204" pitchFamily="34" charset="0"/>
              </a:rPr>
              <a:t>Игра </a:t>
            </a:r>
            <a:r>
              <a:rPr lang="ru-RU" b="1" dirty="0">
                <a:latin typeface="Tahoma" panose="020B0604030504040204" pitchFamily="34" charset="0"/>
                <a:ea typeface="Tahoma" panose="020B0604030504040204" pitchFamily="34" charset="0"/>
                <a:cs typeface="Tahoma" panose="020B0604030504040204" pitchFamily="34" charset="0"/>
              </a:rPr>
              <a:t>«Узнай по голосу» </a:t>
            </a:r>
          </a:p>
          <a:p>
            <a:r>
              <a:rPr lang="ru-RU" b="1" dirty="0" smtClean="0">
                <a:latin typeface="Tahoma" panose="020B0604030504040204" pitchFamily="34" charset="0"/>
                <a:ea typeface="Tahoma" panose="020B0604030504040204" pitchFamily="34" charset="0"/>
                <a:cs typeface="Tahoma" panose="020B0604030504040204" pitchFamily="34" charset="0"/>
              </a:rPr>
              <a:t>Лото</a:t>
            </a:r>
            <a:r>
              <a:rPr lang="ru-RU" b="1" dirty="0">
                <a:latin typeface="Tahoma" panose="020B0604030504040204" pitchFamily="34" charset="0"/>
                <a:ea typeface="Tahoma" panose="020B0604030504040204" pitchFamily="34" charset="0"/>
                <a:cs typeface="Tahoma" panose="020B0604030504040204" pitchFamily="34" charset="0"/>
              </a:rPr>
              <a:t>, парные картинки </a:t>
            </a:r>
          </a:p>
          <a:p>
            <a:r>
              <a:rPr lang="ru-RU" b="1" dirty="0" smtClean="0">
                <a:latin typeface="Tahoma" panose="020B0604030504040204" pitchFamily="34" charset="0"/>
                <a:ea typeface="Tahoma" panose="020B0604030504040204" pitchFamily="34" charset="0"/>
                <a:cs typeface="Tahoma" panose="020B0604030504040204" pitchFamily="34" charset="0"/>
              </a:rPr>
              <a:t>Раскраски </a:t>
            </a:r>
            <a:endParaRPr lang="ru-RU" b="1" dirty="0">
              <a:latin typeface="Tahoma" panose="020B0604030504040204" pitchFamily="34" charset="0"/>
              <a:ea typeface="Tahoma" panose="020B0604030504040204" pitchFamily="34" charset="0"/>
              <a:cs typeface="Tahoma" panose="020B0604030504040204" pitchFamily="34" charset="0"/>
            </a:endParaRPr>
          </a:p>
          <a:p>
            <a:r>
              <a:rPr lang="ru-RU" b="1" dirty="0" smtClean="0">
                <a:latin typeface="Tahoma" panose="020B0604030504040204" pitchFamily="34" charset="0"/>
                <a:ea typeface="Tahoma" panose="020B0604030504040204" pitchFamily="34" charset="0"/>
                <a:cs typeface="Tahoma" panose="020B0604030504040204" pitchFamily="34" charset="0"/>
              </a:rPr>
              <a:t>Разные </a:t>
            </a:r>
            <a:r>
              <a:rPr lang="ru-RU" b="1" dirty="0">
                <a:latin typeface="Tahoma" panose="020B0604030504040204" pitchFamily="34" charset="0"/>
                <a:ea typeface="Tahoma" panose="020B0604030504040204" pitchFamily="34" charset="0"/>
                <a:cs typeface="Tahoma" panose="020B0604030504040204" pitchFamily="34" charset="0"/>
              </a:rPr>
              <a:t>конструкторы </a:t>
            </a:r>
          </a:p>
          <a:p>
            <a:r>
              <a:rPr lang="ru-RU" b="1" dirty="0" smtClean="0">
                <a:latin typeface="Tahoma" panose="020B0604030504040204" pitchFamily="34" charset="0"/>
                <a:ea typeface="Tahoma" panose="020B0604030504040204" pitchFamily="34" charset="0"/>
                <a:cs typeface="Tahoma" panose="020B0604030504040204" pitchFamily="34" charset="0"/>
              </a:rPr>
              <a:t>Рассматривание </a:t>
            </a:r>
            <a:r>
              <a:rPr lang="ru-RU" b="1" dirty="0">
                <a:latin typeface="Tahoma" panose="020B0604030504040204" pitchFamily="34" charset="0"/>
                <a:ea typeface="Tahoma" panose="020B0604030504040204" pitchFamily="34" charset="0"/>
                <a:cs typeface="Tahoma" panose="020B0604030504040204" pitchFamily="34" charset="0"/>
              </a:rPr>
              <a:t>книжек</a:t>
            </a:r>
          </a:p>
          <a:p>
            <a:endParaRPr lang="ru-RU" dirty="0"/>
          </a:p>
        </p:txBody>
      </p:sp>
    </p:spTree>
    <p:extLst>
      <p:ext uri="{BB962C8B-B14F-4D97-AF65-F5344CB8AC3E}">
        <p14:creationId xmlns:p14="http://schemas.microsoft.com/office/powerpoint/2010/main" val="5179939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flipH="1">
            <a:off x="2170321" y="231354"/>
            <a:ext cx="6433849" cy="6466901"/>
          </a:xfrm>
        </p:spPr>
      </p:pic>
      <p:pic>
        <p:nvPicPr>
          <p:cNvPr id="8" name="SHutochnaya_-_Pesnya_pro_nyanyu_(xMuzic.m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1914834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240" fill="hold"/>
                                        <p:tgtEl>
                                          <p:spTgt spid="8"/>
                                        </p:tgtEl>
                                      </p:cBhvr>
                                    </p:cmd>
                                  </p:childTnLst>
                                </p:cTn>
                              </p:par>
                            </p:childTnLst>
                          </p:cTn>
                        </p:par>
                      </p:childTnLst>
                    </p:cTn>
                  </p:par>
                </p:childTnLst>
              </p:cTn>
              <p:nextCondLst>
                <p:cond evt="onClick" delay="0">
                  <p:tgtEl>
                    <p:spTgt spid="8"/>
                  </p:tgtEl>
                </p:cond>
              </p:nextCondLst>
            </p:seq>
            <p:audio>
              <p:cMediaNode vol="31818">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22592" y="264405"/>
            <a:ext cx="8911687" cy="1156771"/>
          </a:xfrm>
        </p:spPr>
        <p:txBody>
          <a:bodyPr>
            <a:normAutofit fontScale="90000"/>
          </a:bodyPr>
          <a:lstStyle/>
          <a:p>
            <a:r>
              <a:rPr lang="ru-RU" sz="2400" b="1" i="1" dirty="0">
                <a:latin typeface="Tahoma" panose="020B0604030504040204" pitchFamily="34" charset="0"/>
                <a:ea typeface="Tahoma" panose="020B0604030504040204" pitchFamily="34" charset="0"/>
                <a:cs typeface="Tahoma" panose="020B0604030504040204" pitchFamily="34" charset="0"/>
              </a:rPr>
              <a:t>Анкетирование младших воспитателей с целью выявления их подготовленности к исполнению своих должностных обязанностей.</a:t>
            </a:r>
          </a:p>
        </p:txBody>
      </p:sp>
      <p:sp>
        <p:nvSpPr>
          <p:cNvPr id="3" name="Объект 2"/>
          <p:cNvSpPr>
            <a:spLocks noGrp="1"/>
          </p:cNvSpPr>
          <p:nvPr>
            <p:ph idx="1"/>
          </p:nvPr>
        </p:nvSpPr>
        <p:spPr>
          <a:xfrm>
            <a:off x="694063" y="1762699"/>
            <a:ext cx="8020279" cy="4825388"/>
          </a:xfrm>
        </p:spPr>
        <p:txBody>
          <a:bodyPr>
            <a:noAutofit/>
          </a:bodyPr>
          <a:lstStyle/>
          <a:p>
            <a:r>
              <a:rPr lang="ru-RU" sz="2400" b="1" dirty="0" smtClean="0">
                <a:latin typeface="Tahoma" panose="020B0604030504040204" pitchFamily="34" charset="0"/>
                <a:ea typeface="Tahoma" panose="020B0604030504040204" pitchFamily="34" charset="0"/>
                <a:cs typeface="Tahoma" panose="020B0604030504040204" pitchFamily="34" charset="0"/>
              </a:rPr>
              <a:t> </a:t>
            </a:r>
            <a:r>
              <a:rPr lang="ru-RU" sz="2400" b="1" dirty="0">
                <a:latin typeface="Tahoma" panose="020B0604030504040204" pitchFamily="34" charset="0"/>
                <a:ea typeface="Tahoma" panose="020B0604030504040204" pitchFamily="34" charset="0"/>
                <a:cs typeface="Tahoma" panose="020B0604030504040204" pitchFamily="34" charset="0"/>
              </a:rPr>
              <a:t>Нравится ли Вам Ваша работа? Почему? </a:t>
            </a:r>
          </a:p>
          <a:p>
            <a:r>
              <a:rPr lang="ru-RU" sz="2400" b="1" dirty="0" smtClean="0">
                <a:latin typeface="Tahoma" panose="020B0604030504040204" pitchFamily="34" charset="0"/>
                <a:ea typeface="Tahoma" panose="020B0604030504040204" pitchFamily="34" charset="0"/>
                <a:cs typeface="Tahoma" panose="020B0604030504040204" pitchFamily="34" charset="0"/>
              </a:rPr>
              <a:t> </a:t>
            </a:r>
            <a:r>
              <a:rPr lang="ru-RU" sz="2400" b="1" dirty="0">
                <a:latin typeface="Tahoma" panose="020B0604030504040204" pitchFamily="34" charset="0"/>
                <a:ea typeface="Tahoma" panose="020B0604030504040204" pitchFamily="34" charset="0"/>
                <a:cs typeface="Tahoma" panose="020B0604030504040204" pitchFamily="34" charset="0"/>
              </a:rPr>
              <a:t>Какова на Ваш взгляд главная задача младшего воспитателя? </a:t>
            </a:r>
          </a:p>
          <a:p>
            <a:r>
              <a:rPr lang="ru-RU" sz="2400" b="1" dirty="0" smtClean="0">
                <a:latin typeface="Tahoma" panose="020B0604030504040204" pitchFamily="34" charset="0"/>
                <a:ea typeface="Tahoma" panose="020B0604030504040204" pitchFamily="34" charset="0"/>
                <a:cs typeface="Tahoma" panose="020B0604030504040204" pitchFamily="34" charset="0"/>
              </a:rPr>
              <a:t> </a:t>
            </a:r>
            <a:r>
              <a:rPr lang="ru-RU" sz="2400" b="1" dirty="0">
                <a:latin typeface="Tahoma" panose="020B0604030504040204" pitchFamily="34" charset="0"/>
                <a:ea typeface="Tahoma" panose="020B0604030504040204" pitchFamily="34" charset="0"/>
                <a:cs typeface="Tahoma" panose="020B0604030504040204" pitchFamily="34" charset="0"/>
              </a:rPr>
              <a:t>Что на Ваш взгляд входит в должностные обязанности младшего воспитателя? </a:t>
            </a:r>
          </a:p>
          <a:p>
            <a:r>
              <a:rPr lang="ru-RU" sz="2400" b="1" dirty="0" smtClean="0">
                <a:latin typeface="Tahoma" panose="020B0604030504040204" pitchFamily="34" charset="0"/>
                <a:ea typeface="Tahoma" panose="020B0604030504040204" pitchFamily="34" charset="0"/>
                <a:cs typeface="Tahoma" panose="020B0604030504040204" pitchFamily="34" charset="0"/>
              </a:rPr>
              <a:t> </a:t>
            </a:r>
            <a:r>
              <a:rPr lang="ru-RU" sz="2400" b="1" dirty="0">
                <a:latin typeface="Tahoma" panose="020B0604030504040204" pitchFamily="34" charset="0"/>
                <a:ea typeface="Tahoma" panose="020B0604030504040204" pitchFamily="34" charset="0"/>
                <a:cs typeface="Tahoma" panose="020B0604030504040204" pitchFamily="34" charset="0"/>
              </a:rPr>
              <a:t>Как Вы считаете, должен ли младший воспитатель помогать воспитателю, в чем эта помощь заключается? </a:t>
            </a:r>
          </a:p>
          <a:p>
            <a:r>
              <a:rPr lang="ru-RU" sz="2400" b="1" dirty="0" smtClean="0">
                <a:latin typeface="Tahoma" panose="020B0604030504040204" pitchFamily="34" charset="0"/>
                <a:ea typeface="Tahoma" panose="020B0604030504040204" pitchFamily="34" charset="0"/>
                <a:cs typeface="Tahoma" panose="020B0604030504040204" pitchFamily="34" charset="0"/>
              </a:rPr>
              <a:t> </a:t>
            </a:r>
            <a:r>
              <a:rPr lang="ru-RU" sz="2400" b="1" dirty="0">
                <a:latin typeface="Tahoma" panose="020B0604030504040204" pitchFamily="34" charset="0"/>
                <a:ea typeface="Tahoma" panose="020B0604030504040204" pitchFamily="34" charset="0"/>
                <a:cs typeface="Tahoma" panose="020B0604030504040204" pitchFamily="34" charset="0"/>
              </a:rPr>
              <a:t>Должен ли младший воспитатель играть с детьми, помогать воспитателю в подготовке и проведении занятий?</a:t>
            </a:r>
          </a:p>
          <a:p>
            <a:endParaRPr lang="ru-RU" sz="2400" b="1" dirty="0">
              <a:latin typeface="Tahoma" panose="020B0604030504040204" pitchFamily="34" charset="0"/>
              <a:ea typeface="Tahoma" panose="020B0604030504040204" pitchFamily="34" charset="0"/>
              <a:cs typeface="Tahoma" panose="020B0604030504040204" pitchFamily="34" charset="0"/>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240985">
            <a:off x="8829437" y="2336391"/>
            <a:ext cx="3077561" cy="3167349"/>
          </a:xfrm>
          <a:prstGeom prst="rect">
            <a:avLst/>
          </a:prstGeom>
        </p:spPr>
      </p:pic>
    </p:spTree>
    <p:extLst>
      <p:ext uri="{BB962C8B-B14F-4D97-AF65-F5344CB8AC3E}">
        <p14:creationId xmlns:p14="http://schemas.microsoft.com/office/powerpoint/2010/main" val="3679644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41679" y="624110"/>
            <a:ext cx="9662933" cy="856959"/>
          </a:xfrm>
        </p:spPr>
        <p:txBody>
          <a:bodyPr>
            <a:normAutofit fontScale="90000"/>
          </a:bodyPr>
          <a:lstStyle/>
          <a:p>
            <a:r>
              <a:rPr lang="ru-RU" sz="3100" b="1" dirty="0">
                <a:latin typeface="Tahoma" panose="020B0604030504040204" pitchFamily="34" charset="0"/>
                <a:ea typeface="Tahoma" panose="020B0604030504040204" pitchFamily="34" charset="0"/>
                <a:cs typeface="Tahoma" panose="020B0604030504040204" pitchFamily="34" charset="0"/>
              </a:rPr>
              <a:t>Программа воспитания и обучения в детском </a:t>
            </a:r>
            <a:r>
              <a:rPr lang="ru-RU" sz="3100" b="1" dirty="0" smtClean="0">
                <a:latin typeface="Tahoma" panose="020B0604030504040204" pitchFamily="34" charset="0"/>
                <a:ea typeface="Tahoma" panose="020B0604030504040204" pitchFamily="34" charset="0"/>
                <a:cs typeface="Tahoma" panose="020B0604030504040204" pitchFamily="34" charset="0"/>
              </a:rPr>
              <a:t>саду</a:t>
            </a:r>
            <a:r>
              <a:rPr lang="ru-RU" b="1" dirty="0" smtClean="0">
                <a:latin typeface="Tahoma" panose="020B0604030504040204" pitchFamily="34" charset="0"/>
                <a:ea typeface="Tahoma" panose="020B0604030504040204" pitchFamily="34" charset="0"/>
                <a:cs typeface="Tahoma" panose="020B0604030504040204" pitchFamily="34" charset="0"/>
              </a:rPr>
              <a:t/>
            </a:r>
            <a:br>
              <a:rPr lang="ru-RU" b="1" dirty="0" smtClean="0">
                <a:latin typeface="Tahoma" panose="020B0604030504040204" pitchFamily="34" charset="0"/>
                <a:ea typeface="Tahoma" panose="020B0604030504040204" pitchFamily="34" charset="0"/>
                <a:cs typeface="Tahoma" panose="020B0604030504040204" pitchFamily="34" charset="0"/>
              </a:rPr>
            </a:br>
            <a:r>
              <a:rPr lang="ru-RU" b="1" dirty="0">
                <a:latin typeface="Tahoma" panose="020B0604030504040204" pitchFamily="34" charset="0"/>
                <a:ea typeface="Tahoma" panose="020B0604030504040204" pitchFamily="34" charset="0"/>
                <a:cs typeface="Tahoma" panose="020B0604030504040204" pitchFamily="34" charset="0"/>
              </a:rPr>
              <a:t/>
            </a:r>
            <a:br>
              <a:rPr lang="ru-RU" b="1" dirty="0">
                <a:latin typeface="Tahoma" panose="020B0604030504040204" pitchFamily="34" charset="0"/>
                <a:ea typeface="Tahoma" panose="020B0604030504040204" pitchFamily="34" charset="0"/>
                <a:cs typeface="Tahoma" panose="020B0604030504040204" pitchFamily="34" charset="0"/>
              </a:rPr>
            </a:br>
            <a:endParaRPr lang="ru-RU" b="1" i="1" dirty="0">
              <a:latin typeface="Tahoma" panose="020B0604030504040204" pitchFamily="34" charset="0"/>
              <a:ea typeface="Tahoma" panose="020B0604030504040204" pitchFamily="34" charset="0"/>
              <a:cs typeface="Tahoma" panose="020B0604030504040204" pitchFamily="34" charset="0"/>
            </a:endParaRPr>
          </a:p>
        </p:txBody>
      </p:sp>
      <p:sp>
        <p:nvSpPr>
          <p:cNvPr id="3" name="Объект 2"/>
          <p:cNvSpPr>
            <a:spLocks noGrp="1"/>
          </p:cNvSpPr>
          <p:nvPr>
            <p:ph idx="1"/>
          </p:nvPr>
        </p:nvSpPr>
        <p:spPr>
          <a:xfrm>
            <a:off x="1519708" y="1211855"/>
            <a:ext cx="7245536" cy="5356369"/>
          </a:xfrm>
        </p:spPr>
        <p:txBody>
          <a:bodyPr>
            <a:normAutofit lnSpcReduction="10000"/>
          </a:bodyPr>
          <a:lstStyle/>
          <a:p>
            <a:r>
              <a:rPr lang="ru-RU" b="1" dirty="0">
                <a:latin typeface="Tahoma" panose="020B0604030504040204" pitchFamily="34" charset="0"/>
                <a:ea typeface="Tahoma" panose="020B0604030504040204" pitchFamily="34" charset="0"/>
                <a:cs typeface="Tahoma" panose="020B0604030504040204" pitchFamily="34" charset="0"/>
              </a:rPr>
              <a:t>С</a:t>
            </a:r>
            <a:r>
              <a:rPr lang="ru-RU" b="1" dirty="0" smtClean="0">
                <a:latin typeface="Tahoma" panose="020B0604030504040204" pitchFamily="34" charset="0"/>
                <a:ea typeface="Tahoma" panose="020B0604030504040204" pitchFamily="34" charset="0"/>
                <a:cs typeface="Tahoma" panose="020B0604030504040204" pitchFamily="34" charset="0"/>
              </a:rPr>
              <a:t>ориентирована </a:t>
            </a:r>
            <a:r>
              <a:rPr lang="ru-RU" b="1" dirty="0">
                <a:latin typeface="Tahoma" panose="020B0604030504040204" pitchFamily="34" charset="0"/>
                <a:ea typeface="Tahoma" panose="020B0604030504040204" pitchFamily="34" charset="0"/>
                <a:cs typeface="Tahoma" panose="020B0604030504040204" pitchFamily="34" charset="0"/>
              </a:rPr>
              <a:t>на создание в детском саду обстановки, </a:t>
            </a:r>
            <a:r>
              <a:rPr lang="ru-RU" b="1" dirty="0" smtClean="0">
                <a:latin typeface="Tahoma" panose="020B0604030504040204" pitchFamily="34" charset="0"/>
                <a:ea typeface="Tahoma" panose="020B0604030504040204" pitchFamily="34" charset="0"/>
                <a:cs typeface="Tahoma" panose="020B0604030504040204" pitchFamily="34" charset="0"/>
              </a:rPr>
              <a:t>которая способствует </a:t>
            </a:r>
            <a:r>
              <a:rPr lang="ru-RU" b="1" dirty="0">
                <a:latin typeface="Tahoma" panose="020B0604030504040204" pitchFamily="34" charset="0"/>
                <a:ea typeface="Tahoma" panose="020B0604030504040204" pitchFamily="34" charset="0"/>
                <a:cs typeface="Tahoma" panose="020B0604030504040204" pitchFamily="34" charset="0"/>
              </a:rPr>
              <a:t>формированию культурно-гигиенических </a:t>
            </a:r>
            <a:r>
              <a:rPr lang="ru-RU" b="1" dirty="0" smtClean="0">
                <a:latin typeface="Tahoma" panose="020B0604030504040204" pitchFamily="34" charset="0"/>
                <a:ea typeface="Tahoma" panose="020B0604030504040204" pitchFamily="34" charset="0"/>
                <a:cs typeface="Tahoma" panose="020B0604030504040204" pitchFamily="34" charset="0"/>
              </a:rPr>
              <a:t>навыков</a:t>
            </a:r>
            <a:r>
              <a:rPr lang="ru-RU" b="1" dirty="0">
                <a:latin typeface="Tahoma" panose="020B0604030504040204" pitchFamily="34" charset="0"/>
                <a:ea typeface="Tahoma" panose="020B0604030504040204" pitchFamily="34" charset="0"/>
                <a:cs typeface="Tahoma" panose="020B0604030504040204" pitchFamily="34" charset="0"/>
              </a:rPr>
              <a:t> </a:t>
            </a:r>
            <a:r>
              <a:rPr lang="ru-RU" b="1" dirty="0" smtClean="0">
                <a:latin typeface="Tahoma" panose="020B0604030504040204" pitchFamily="34" charset="0"/>
                <a:ea typeface="Tahoma" panose="020B0604030504040204" pitchFamily="34" charset="0"/>
                <a:cs typeface="Tahoma" panose="020B0604030504040204" pitchFamily="34" charset="0"/>
              </a:rPr>
              <a:t>у </a:t>
            </a:r>
            <a:r>
              <a:rPr lang="ru-RU" b="1" dirty="0">
                <a:latin typeface="Tahoma" panose="020B0604030504040204" pitchFamily="34" charset="0"/>
                <a:ea typeface="Tahoma" panose="020B0604030504040204" pitchFamily="34" charset="0"/>
                <a:cs typeface="Tahoma" panose="020B0604030504040204" pitchFamily="34" charset="0"/>
              </a:rPr>
              <a:t>ребёнка привычку к чистоте, аккуратности и порядку. </a:t>
            </a:r>
            <a:endParaRPr lang="ru-RU" b="1" dirty="0" smtClean="0">
              <a:latin typeface="Tahoma" panose="020B0604030504040204" pitchFamily="34" charset="0"/>
              <a:ea typeface="Tahoma" panose="020B0604030504040204" pitchFamily="34" charset="0"/>
              <a:cs typeface="Tahoma" panose="020B0604030504040204" pitchFamily="34" charset="0"/>
            </a:endParaRPr>
          </a:p>
          <a:p>
            <a:r>
              <a:rPr lang="ru-RU" b="1" dirty="0" smtClean="0">
                <a:latin typeface="Tahoma" panose="020B0604030504040204" pitchFamily="34" charset="0"/>
                <a:ea typeface="Tahoma" panose="020B0604030504040204" pitchFamily="34" charset="0"/>
                <a:cs typeface="Tahoma" panose="020B0604030504040204" pitchFamily="34" charset="0"/>
              </a:rPr>
              <a:t>Помощь </a:t>
            </a:r>
            <a:r>
              <a:rPr lang="ru-RU" b="1" dirty="0">
                <a:latin typeface="Tahoma" panose="020B0604030504040204" pitchFamily="34" charset="0"/>
                <a:ea typeface="Tahoma" panose="020B0604030504040204" pitchFamily="34" charset="0"/>
                <a:cs typeface="Tahoma" panose="020B0604030504040204" pitchFamily="34" charset="0"/>
              </a:rPr>
              <a:t>ребёнку </a:t>
            </a:r>
            <a:r>
              <a:rPr lang="ru-RU" b="1" dirty="0" smtClean="0">
                <a:latin typeface="Tahoma" panose="020B0604030504040204" pitchFamily="34" charset="0"/>
                <a:ea typeface="Tahoma" panose="020B0604030504040204" pitchFamily="34" charset="0"/>
                <a:cs typeface="Tahoma" panose="020B0604030504040204" pitchFamily="34" charset="0"/>
              </a:rPr>
              <a:t>в правильном усвоении необходимых навыков </a:t>
            </a:r>
            <a:r>
              <a:rPr lang="ru-RU" b="1" dirty="0">
                <a:latin typeface="Tahoma" panose="020B0604030504040204" pitchFamily="34" charset="0"/>
                <a:ea typeface="Tahoma" panose="020B0604030504040204" pitchFamily="34" charset="0"/>
                <a:cs typeface="Tahoma" panose="020B0604030504040204" pitchFamily="34" charset="0"/>
              </a:rPr>
              <a:t>и </a:t>
            </a:r>
            <a:r>
              <a:rPr lang="ru-RU" b="1" dirty="0" smtClean="0">
                <a:latin typeface="Tahoma" panose="020B0604030504040204" pitchFamily="34" charset="0"/>
                <a:ea typeface="Tahoma" panose="020B0604030504040204" pitchFamily="34" charset="0"/>
                <a:cs typeface="Tahoma" panose="020B0604030504040204" pitchFamily="34" charset="0"/>
              </a:rPr>
              <a:t>умений, </a:t>
            </a:r>
            <a:r>
              <a:rPr lang="ru-RU" b="1" dirty="0">
                <a:latin typeface="Tahoma" panose="020B0604030504040204" pitchFamily="34" charset="0"/>
                <a:ea typeface="Tahoma" panose="020B0604030504040204" pitchFamily="34" charset="0"/>
                <a:cs typeface="Tahoma" panose="020B0604030504040204" pitchFamily="34" charset="0"/>
              </a:rPr>
              <a:t>не выполняя эти действия за ребёнка.</a:t>
            </a:r>
          </a:p>
          <a:p>
            <a:r>
              <a:rPr lang="ru-RU" b="1" dirty="0" smtClean="0">
                <a:latin typeface="Tahoma" panose="020B0604030504040204" pitchFamily="34" charset="0"/>
                <a:ea typeface="Tahoma" panose="020B0604030504040204" pitchFamily="34" charset="0"/>
                <a:cs typeface="Tahoma" panose="020B0604030504040204" pitchFamily="34" charset="0"/>
              </a:rPr>
              <a:t>Поощрение  самостоятельности </a:t>
            </a:r>
            <a:r>
              <a:rPr lang="ru-RU" b="1" dirty="0">
                <a:latin typeface="Tahoma" panose="020B0604030504040204" pitchFamily="34" charset="0"/>
                <a:ea typeface="Tahoma" panose="020B0604030504040204" pitchFamily="34" charset="0"/>
                <a:cs typeface="Tahoma" panose="020B0604030504040204" pitchFamily="34" charset="0"/>
              </a:rPr>
              <a:t>детей, но в тоже время обязательно </a:t>
            </a:r>
            <a:r>
              <a:rPr lang="ru-RU" b="1" dirty="0" smtClean="0">
                <a:latin typeface="Tahoma" panose="020B0604030504040204" pitchFamily="34" charset="0"/>
                <a:ea typeface="Tahoma" panose="020B0604030504040204" pitchFamily="34" charset="0"/>
                <a:cs typeface="Tahoma" panose="020B0604030504040204" pitchFamily="34" charset="0"/>
              </a:rPr>
              <a:t>следует проверять, правильно </a:t>
            </a:r>
            <a:r>
              <a:rPr lang="ru-RU" b="1" dirty="0">
                <a:latin typeface="Tahoma" panose="020B0604030504040204" pitchFamily="34" charset="0"/>
                <a:ea typeface="Tahoma" panose="020B0604030504040204" pitchFamily="34" charset="0"/>
                <a:cs typeface="Tahoma" panose="020B0604030504040204" pitchFamily="34" charset="0"/>
              </a:rPr>
              <a:t>ли ребёнок всё сделал. </a:t>
            </a:r>
            <a:endParaRPr lang="ru-RU" b="1" dirty="0" smtClean="0">
              <a:latin typeface="Tahoma" panose="020B0604030504040204" pitchFamily="34" charset="0"/>
              <a:ea typeface="Tahoma" panose="020B0604030504040204" pitchFamily="34" charset="0"/>
              <a:cs typeface="Tahoma" panose="020B0604030504040204" pitchFamily="34" charset="0"/>
            </a:endParaRPr>
          </a:p>
          <a:p>
            <a:r>
              <a:rPr lang="ru-RU" b="1" dirty="0" smtClean="0">
                <a:latin typeface="Tahoma" panose="020B0604030504040204" pitchFamily="34" charset="0"/>
                <a:ea typeface="Tahoma" panose="020B0604030504040204" pitchFamily="34" charset="0"/>
                <a:cs typeface="Tahoma" panose="020B0604030504040204" pitchFamily="34" charset="0"/>
              </a:rPr>
              <a:t>Усвоение </a:t>
            </a:r>
            <a:r>
              <a:rPr lang="ru-RU" b="1" dirty="0">
                <a:latin typeface="Tahoma" panose="020B0604030504040204" pitchFamily="34" charset="0"/>
                <a:ea typeface="Tahoma" panose="020B0604030504040204" pitchFamily="34" charset="0"/>
                <a:cs typeface="Tahoma" panose="020B0604030504040204" pitchFamily="34" charset="0"/>
              </a:rPr>
              <a:t>того или иного навыка детьми </a:t>
            </a:r>
            <a:r>
              <a:rPr lang="ru-RU" b="1" dirty="0" smtClean="0">
                <a:latin typeface="Tahoma" panose="020B0604030504040204" pitchFamily="34" charset="0"/>
                <a:ea typeface="Tahoma" panose="020B0604030504040204" pitchFamily="34" charset="0"/>
                <a:cs typeface="Tahoma" panose="020B0604030504040204" pitchFamily="34" charset="0"/>
              </a:rPr>
              <a:t>требует времени</a:t>
            </a:r>
            <a:r>
              <a:rPr lang="ru-RU" b="1" dirty="0">
                <a:latin typeface="Tahoma" panose="020B0604030504040204" pitchFamily="34" charset="0"/>
                <a:ea typeface="Tahoma" panose="020B0604030504040204" pitchFamily="34" charset="0"/>
                <a:cs typeface="Tahoma" panose="020B0604030504040204" pitchFamily="34" charset="0"/>
              </a:rPr>
              <a:t>, поэтому задача его формирования может относиться не к одному, а </a:t>
            </a:r>
            <a:r>
              <a:rPr lang="ru-RU" b="1" dirty="0" smtClean="0">
                <a:latin typeface="Tahoma" panose="020B0604030504040204" pitchFamily="34" charset="0"/>
                <a:ea typeface="Tahoma" panose="020B0604030504040204" pitchFamily="34" charset="0"/>
                <a:cs typeface="Tahoma" panose="020B0604030504040204" pitchFamily="34" charset="0"/>
              </a:rPr>
              <a:t>к нескольким </a:t>
            </a:r>
            <a:r>
              <a:rPr lang="ru-RU" b="1" dirty="0">
                <a:latin typeface="Tahoma" panose="020B0604030504040204" pitchFamily="34" charset="0"/>
                <a:ea typeface="Tahoma" panose="020B0604030504040204" pitchFamily="34" charset="0"/>
                <a:cs typeface="Tahoma" panose="020B0604030504040204" pitchFamily="34" charset="0"/>
              </a:rPr>
              <a:t>годам жизни ребёнка</a:t>
            </a:r>
            <a:r>
              <a:rPr lang="ru-RU" b="1" dirty="0" smtClean="0">
                <a:latin typeface="Tahoma" panose="020B0604030504040204" pitchFamily="34" charset="0"/>
                <a:ea typeface="Tahoma" panose="020B0604030504040204" pitchFamily="34" charset="0"/>
                <a:cs typeface="Tahoma" panose="020B0604030504040204" pitchFamily="34" charset="0"/>
              </a:rPr>
              <a:t>.</a:t>
            </a:r>
          </a:p>
          <a:p>
            <a:pPr marL="0" indent="0">
              <a:buNone/>
            </a:pPr>
            <a:endParaRPr lang="ru-RU" b="1" dirty="0" smtClean="0">
              <a:latin typeface="Tahoma" panose="020B0604030504040204" pitchFamily="34" charset="0"/>
              <a:ea typeface="Tahoma" panose="020B0604030504040204" pitchFamily="34" charset="0"/>
              <a:cs typeface="Tahoma" panose="020B0604030504040204" pitchFamily="34" charset="0"/>
            </a:endParaRPr>
          </a:p>
          <a:p>
            <a:pPr marL="0" indent="0">
              <a:buNone/>
            </a:pPr>
            <a:r>
              <a:rPr lang="ru-RU" b="1" dirty="0">
                <a:latin typeface="Tahoma" panose="020B0604030504040204" pitchFamily="34" charset="0"/>
                <a:ea typeface="Tahoma" panose="020B0604030504040204" pitchFamily="34" charset="0"/>
                <a:cs typeface="Tahoma" panose="020B0604030504040204" pitchFamily="34" charset="0"/>
              </a:rPr>
              <a:t> </a:t>
            </a:r>
            <a:r>
              <a:rPr lang="ru-RU" b="1" dirty="0" smtClean="0">
                <a:latin typeface="Tahoma" panose="020B0604030504040204" pitchFamily="34" charset="0"/>
                <a:ea typeface="Tahoma" panose="020B0604030504040204" pitchFamily="34" charset="0"/>
                <a:cs typeface="Tahoma" panose="020B0604030504040204" pitchFamily="34" charset="0"/>
              </a:rPr>
              <a:t> </a:t>
            </a:r>
            <a:r>
              <a:rPr lang="ru-RU" b="1" i="1"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Хорошо сформированные в дошкольном </a:t>
            </a:r>
            <a:r>
              <a:rPr lang="ru-RU" b="1" i="1" dirty="0" smtClean="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возрасте навыки </a:t>
            </a:r>
            <a:r>
              <a:rPr lang="ru-RU" b="1" i="1"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и привычки сохраняются на всю жизнь и выполняются ребёнком легко, </a:t>
            </a:r>
            <a:r>
              <a:rPr lang="ru-RU" b="1" i="1" dirty="0" smtClean="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с удовольствием </a:t>
            </a:r>
            <a:r>
              <a:rPr lang="ru-RU" b="1" i="1"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и быстро</a:t>
            </a:r>
            <a:r>
              <a:rPr lang="ru-RU" b="1" i="1" dirty="0" smtClean="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a:t>
            </a:r>
            <a:endParaRPr lang="ru-RU" b="1" i="1"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65244" y="1309337"/>
            <a:ext cx="3224110" cy="4654627"/>
          </a:xfrm>
          <a:prstGeom prst="rect">
            <a:avLst/>
          </a:prstGeom>
        </p:spPr>
      </p:pic>
    </p:spTree>
    <p:extLst>
      <p:ext uri="{BB962C8B-B14F-4D97-AF65-F5344CB8AC3E}">
        <p14:creationId xmlns:p14="http://schemas.microsoft.com/office/powerpoint/2010/main" val="508120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wipe(down)">
                                      <p:cBhvr>
                                        <p:cTn id="35"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92925" y="176271"/>
            <a:ext cx="8911687" cy="462708"/>
          </a:xfrm>
        </p:spPr>
        <p:txBody>
          <a:bodyPr>
            <a:noAutofit/>
          </a:bodyPr>
          <a:lstStyle/>
          <a:p>
            <a:r>
              <a:rPr lang="ru-RU" sz="2400" b="1" i="1" dirty="0">
                <a:latin typeface="Tahoma" panose="020B0604030504040204" pitchFamily="34" charset="0"/>
                <a:ea typeface="Tahoma" panose="020B0604030504040204" pitchFamily="34" charset="0"/>
                <a:cs typeface="Tahoma" panose="020B0604030504040204" pitchFamily="34" charset="0"/>
              </a:rPr>
              <a:t>Должностные обязанности младшего воспитателя</a:t>
            </a:r>
            <a:br>
              <a:rPr lang="ru-RU" sz="2400" b="1" i="1" dirty="0">
                <a:latin typeface="Tahoma" panose="020B0604030504040204" pitchFamily="34" charset="0"/>
                <a:ea typeface="Tahoma" panose="020B0604030504040204" pitchFamily="34" charset="0"/>
                <a:cs typeface="Tahoma" panose="020B0604030504040204" pitchFamily="34" charset="0"/>
              </a:rPr>
            </a:br>
            <a:endParaRPr lang="ru-RU" sz="2400" b="1" i="1" dirty="0">
              <a:latin typeface="Tahoma" panose="020B0604030504040204" pitchFamily="34" charset="0"/>
              <a:ea typeface="Tahoma" panose="020B0604030504040204" pitchFamily="34" charset="0"/>
              <a:cs typeface="Tahoma" panose="020B0604030504040204" pitchFamily="34" charset="0"/>
            </a:endParaRPr>
          </a:p>
        </p:txBody>
      </p:sp>
      <p:sp>
        <p:nvSpPr>
          <p:cNvPr id="3" name="Объект 2"/>
          <p:cNvSpPr>
            <a:spLocks noGrp="1"/>
          </p:cNvSpPr>
          <p:nvPr>
            <p:ph idx="1"/>
          </p:nvPr>
        </p:nvSpPr>
        <p:spPr>
          <a:xfrm>
            <a:off x="1171977" y="638979"/>
            <a:ext cx="10753860" cy="5942126"/>
          </a:xfrm>
        </p:spPr>
        <p:txBody>
          <a:bodyPr>
            <a:normAutofit fontScale="25000" lnSpcReduction="20000"/>
          </a:bodyPr>
          <a:lstStyle/>
          <a:p>
            <a:endParaRPr lang="ru-RU" dirty="0"/>
          </a:p>
          <a:p>
            <a:r>
              <a:rPr lang="ru-RU" sz="6400" dirty="0" smtClean="0">
                <a:solidFill>
                  <a:srgbClr val="C00000"/>
                </a:solidFill>
              </a:rPr>
              <a:t> </a:t>
            </a:r>
            <a:r>
              <a:rPr lang="ru-RU" sz="5600" b="1" dirty="0">
                <a:solidFill>
                  <a:schemeClr val="tx1"/>
                </a:solidFill>
                <a:latin typeface="Tahoma" panose="020B0604030504040204" pitchFamily="34" charset="0"/>
                <a:ea typeface="Tahoma" panose="020B0604030504040204" pitchFamily="34" charset="0"/>
                <a:cs typeface="Tahoma" panose="020B0604030504040204" pitchFamily="34" charset="0"/>
              </a:rPr>
              <a:t>Участвует в планировании и организации жизнедеятельности воспитанников, в проведении занятий, организуемых воспитателем. </a:t>
            </a:r>
            <a:endParaRPr lang="ru-RU" sz="5600" b="1"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ru-RU" sz="56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Осуществляет </a:t>
            </a:r>
            <a:r>
              <a:rPr lang="ru-RU" sz="5600" b="1" dirty="0">
                <a:solidFill>
                  <a:schemeClr val="tx1"/>
                </a:solidFill>
                <a:latin typeface="Tahoma" panose="020B0604030504040204" pitchFamily="34" charset="0"/>
                <a:ea typeface="Tahoma" panose="020B0604030504040204" pitchFamily="34" charset="0"/>
                <a:cs typeface="Tahoma" panose="020B0604030504040204" pitchFamily="34" charset="0"/>
              </a:rPr>
              <a:t>под руководством воспитателя повседневную работу, обеспечивающую создание условий для социально-психологической реабилитации, социальной и трудовой адаптации </a:t>
            </a:r>
            <a:r>
              <a:rPr lang="ru-RU" sz="56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воспитанников</a:t>
            </a:r>
            <a:r>
              <a:rPr lang="ru-RU" sz="5600" b="1" dirty="0">
                <a:solidFill>
                  <a:schemeClr val="tx1"/>
                </a:solidFill>
                <a:latin typeface="Tahoma" panose="020B0604030504040204" pitchFamily="34" charset="0"/>
                <a:ea typeface="Tahoma" panose="020B0604030504040204" pitchFamily="34" charset="0"/>
                <a:cs typeface="Tahoma" panose="020B0604030504040204" pitchFamily="34" charset="0"/>
              </a:rPr>
              <a:t>.</a:t>
            </a:r>
            <a:endParaRPr lang="ru-RU" sz="5600" b="1"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ru-RU" sz="5600" b="1" dirty="0">
                <a:solidFill>
                  <a:schemeClr val="tx1"/>
                </a:solidFill>
                <a:latin typeface="Tahoma" panose="020B0604030504040204" pitchFamily="34" charset="0"/>
                <a:ea typeface="Tahoma" panose="020B0604030504040204" pitchFamily="34" charset="0"/>
                <a:cs typeface="Tahoma" panose="020B0604030504040204" pitchFamily="34" charset="0"/>
              </a:rPr>
              <a:t>Сопровождает детей на целевых прогулках, экскурсиях, в пеших </a:t>
            </a:r>
            <a:r>
              <a:rPr lang="ru-RU" sz="56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походах.</a:t>
            </a:r>
            <a:endParaRPr lang="ru-RU" sz="5600" b="1"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ru-RU" sz="5600" b="1" dirty="0">
                <a:solidFill>
                  <a:schemeClr val="tx1"/>
                </a:solidFill>
                <a:latin typeface="Tahoma" panose="020B0604030504040204" pitchFamily="34" charset="0"/>
                <a:ea typeface="Tahoma" panose="020B0604030504040204" pitchFamily="34" charset="0"/>
                <a:cs typeface="Tahoma" panose="020B0604030504040204" pitchFamily="34" charset="0"/>
              </a:rPr>
              <a:t>Раздевает и одевает </a:t>
            </a:r>
            <a:r>
              <a:rPr lang="ru-RU" sz="56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детей.</a:t>
            </a:r>
            <a:endParaRPr lang="ru-RU" sz="5600" b="1"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ru-RU" sz="5600" b="1" dirty="0">
                <a:solidFill>
                  <a:schemeClr val="tx1"/>
                </a:solidFill>
                <a:latin typeface="Tahoma" panose="020B0604030504040204" pitchFamily="34" charset="0"/>
                <a:ea typeface="Tahoma" panose="020B0604030504040204" pitchFamily="34" charset="0"/>
                <a:cs typeface="Tahoma" panose="020B0604030504040204" pitchFamily="34" charset="0"/>
              </a:rPr>
              <a:t>Кормит и укладывает </a:t>
            </a:r>
            <a:r>
              <a:rPr lang="ru-RU" sz="56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спать, получает </a:t>
            </a:r>
            <a:r>
              <a:rPr lang="ru-RU" sz="5600" b="1" dirty="0">
                <a:solidFill>
                  <a:schemeClr val="tx1"/>
                </a:solidFill>
                <a:latin typeface="Tahoma" panose="020B0604030504040204" pitchFamily="34" charset="0"/>
                <a:ea typeface="Tahoma" panose="020B0604030504040204" pitchFamily="34" charset="0"/>
                <a:cs typeface="Tahoma" panose="020B0604030504040204" pitchFamily="34" charset="0"/>
              </a:rPr>
              <a:t>и раздаёт </a:t>
            </a:r>
            <a:r>
              <a:rPr lang="ru-RU" sz="56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еду.</a:t>
            </a:r>
          </a:p>
          <a:p>
            <a:r>
              <a:rPr lang="ru-RU" sz="56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Совместно </a:t>
            </a:r>
            <a:r>
              <a:rPr lang="ru-RU" sz="5600" b="1" dirty="0">
                <a:solidFill>
                  <a:schemeClr val="tx1"/>
                </a:solidFill>
                <a:latin typeface="Tahoma" panose="020B0604030504040204" pitchFamily="34" charset="0"/>
                <a:ea typeface="Tahoma" panose="020B0604030504040204" pitchFamily="34" charset="0"/>
                <a:cs typeface="Tahoma" panose="020B0604030504040204" pitchFamily="34" charset="0"/>
              </a:rPr>
              <a:t>с медицинскими работниками и под руководством воспитателя обеспечивает сохранение и укрепление здоровья воспитанников, проведение мероприятий, способствующих их психофизическому развитию, соблюдению ими распорядка дня. </a:t>
            </a:r>
            <a:endParaRPr lang="ru-RU" sz="5600" b="1"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ru-RU" sz="56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Организует </a:t>
            </a:r>
            <a:r>
              <a:rPr lang="ru-RU" sz="5600" b="1" dirty="0">
                <a:solidFill>
                  <a:schemeClr val="tx1"/>
                </a:solidFill>
                <a:latin typeface="Tahoma" panose="020B0604030504040204" pitchFamily="34" charset="0"/>
                <a:ea typeface="Tahoma" panose="020B0604030504040204" pitchFamily="34" charset="0"/>
                <a:cs typeface="Tahoma" panose="020B0604030504040204" pitchFamily="34" charset="0"/>
              </a:rPr>
              <a:t>с учетом возраста воспитанников их работу по самообслуживанию, соблюдение ими требований охраны труда, оказывает им необходимую помощь. </a:t>
            </a:r>
            <a:endParaRPr lang="ru-RU" sz="5600" b="1"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ru-RU" sz="56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Участвует </a:t>
            </a:r>
            <a:r>
              <a:rPr lang="ru-RU" sz="5600" b="1" dirty="0">
                <a:solidFill>
                  <a:schemeClr val="tx1"/>
                </a:solidFill>
                <a:latin typeface="Tahoma" panose="020B0604030504040204" pitchFamily="34" charset="0"/>
                <a:ea typeface="Tahoma" panose="020B0604030504040204" pitchFamily="34" charset="0"/>
                <a:cs typeface="Tahoma" panose="020B0604030504040204" pitchFamily="34" charset="0"/>
              </a:rPr>
              <a:t>в работе по профилактике отклоняющегося поведения, вредных привычек у воспитанников</a:t>
            </a:r>
            <a:r>
              <a:rPr lang="ru-RU" sz="56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a:t>
            </a:r>
          </a:p>
          <a:p>
            <a:r>
              <a:rPr lang="ru-RU" sz="56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ru-RU" sz="5600" b="1" dirty="0">
                <a:solidFill>
                  <a:schemeClr val="tx1"/>
                </a:solidFill>
                <a:latin typeface="Tahoma" panose="020B0604030504040204" pitchFamily="34" charset="0"/>
                <a:ea typeface="Tahoma" panose="020B0604030504040204" pitchFamily="34" charset="0"/>
                <a:cs typeface="Tahoma" panose="020B0604030504040204" pitchFamily="34" charset="0"/>
              </a:rPr>
              <a:t>Обеспечивает состояние помещений и оборудования, соответствующее санитарно-гигиеническим нормам их содержания</a:t>
            </a:r>
            <a:r>
              <a:rPr lang="ru-RU" sz="56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a:t>
            </a:r>
          </a:p>
          <a:p>
            <a:r>
              <a:rPr lang="ru-RU" sz="56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ru-RU" sz="5600" b="1" dirty="0">
                <a:solidFill>
                  <a:schemeClr val="tx1"/>
                </a:solidFill>
                <a:latin typeface="Tahoma" panose="020B0604030504040204" pitchFamily="34" charset="0"/>
                <a:ea typeface="Tahoma" panose="020B0604030504040204" pitchFamily="34" charset="0"/>
                <a:cs typeface="Tahoma" panose="020B0604030504040204" pitchFamily="34" charset="0"/>
              </a:rPr>
              <a:t>Взаимодействует с родителями воспитанников (лицами, их заменяющими</a:t>
            </a:r>
            <a:r>
              <a:rPr lang="ru-RU" sz="56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a:t>
            </a:r>
          </a:p>
          <a:p>
            <a:r>
              <a:rPr lang="ru-RU" sz="56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ru-RU" sz="5600" b="1" dirty="0">
                <a:solidFill>
                  <a:schemeClr val="tx1"/>
                </a:solidFill>
                <a:latin typeface="Tahoma" panose="020B0604030504040204" pitchFamily="34" charset="0"/>
                <a:ea typeface="Tahoma" panose="020B0604030504040204" pitchFamily="34" charset="0"/>
                <a:cs typeface="Tahoma" panose="020B0604030504040204" pitchFamily="34" charset="0"/>
              </a:rPr>
              <a:t>Обеспечивает охрану жизни и здоровья воспитанников во время образовательного процесса. Выполняет правила по охране труда и пожарной безопасности</a:t>
            </a:r>
            <a:r>
              <a:rPr lang="ru-RU" sz="56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a:t>
            </a:r>
            <a:r>
              <a:rPr lang="ru-RU" sz="5600" b="1" dirty="0">
                <a:solidFill>
                  <a:schemeClr val="tx1"/>
                </a:solidFill>
                <a:latin typeface="Tahoma" panose="020B0604030504040204" pitchFamily="34" charset="0"/>
                <a:ea typeface="Tahoma" panose="020B0604030504040204" pitchFamily="34" charset="0"/>
                <a:cs typeface="Tahoma" panose="020B0604030504040204" pitchFamily="34" charset="0"/>
              </a:rPr>
              <a:t> Наблюдает за самостоятельной деятельностью дошкольников, по мере необходимости участвует в руководстве игровой, трудовой, самостоятельной их </a:t>
            </a:r>
            <a:r>
              <a:rPr lang="ru-RU" sz="56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деятельностью.</a:t>
            </a:r>
            <a:endParaRPr lang="ru-RU" sz="5600" b="1"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ru-RU" sz="5600" b="1" dirty="0">
                <a:solidFill>
                  <a:schemeClr val="tx1"/>
                </a:solidFill>
                <a:latin typeface="Tahoma" panose="020B0604030504040204" pitchFamily="34" charset="0"/>
                <a:ea typeface="Tahoma" panose="020B0604030504040204" pitchFamily="34" charset="0"/>
                <a:cs typeface="Tahoma" panose="020B0604030504040204" pitchFamily="34" charset="0"/>
              </a:rPr>
              <a:t>Участвует в подготовке и организации </a:t>
            </a:r>
            <a:r>
              <a:rPr lang="ru-RU" sz="56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занятий.</a:t>
            </a:r>
            <a:endParaRPr lang="ru-RU" sz="5600" b="1"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ru-RU" sz="5600" b="1" dirty="0">
                <a:solidFill>
                  <a:schemeClr val="tx1"/>
                </a:solidFill>
                <a:latin typeface="Tahoma" panose="020B0604030504040204" pitchFamily="34" charset="0"/>
                <a:ea typeface="Tahoma" panose="020B0604030504040204" pitchFamily="34" charset="0"/>
                <a:cs typeface="Tahoma" panose="020B0604030504040204" pitchFamily="34" charset="0"/>
              </a:rPr>
              <a:t>Формирует у детей культурно – гигиенические навыки, </a:t>
            </a:r>
            <a:r>
              <a:rPr lang="ru-RU" sz="56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самостоятельность.</a:t>
            </a:r>
            <a:endParaRPr lang="ru-RU" sz="5600" b="1" dirty="0">
              <a:solidFill>
                <a:schemeClr val="tx1"/>
              </a:solidFill>
              <a:latin typeface="Tahoma" panose="020B0604030504040204" pitchFamily="34" charset="0"/>
              <a:ea typeface="Tahoma" panose="020B0604030504040204" pitchFamily="34" charset="0"/>
              <a:cs typeface="Tahoma" panose="020B0604030504040204" pitchFamily="34" charset="0"/>
            </a:endParaRPr>
          </a:p>
          <a:p>
            <a:endParaRPr lang="ru-RU" sz="56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343451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1000"/>
                                        <p:tgtEl>
                                          <p:spTgt spid="3">
                                            <p:txEl>
                                              <p:pRg st="6" end="6"/>
                                            </p:txEl>
                                          </p:spTgt>
                                        </p:tgtEl>
                                      </p:cBhvr>
                                    </p:animEffect>
                                    <p:anim calcmode="lin" valueType="num">
                                      <p:cBhvr>
                                        <p:cTn id="4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Effect transition="in" filter="fade">
                                      <p:cBhvr>
                                        <p:cTn id="49" dur="1000"/>
                                        <p:tgtEl>
                                          <p:spTgt spid="3">
                                            <p:txEl>
                                              <p:pRg st="7" end="7"/>
                                            </p:txEl>
                                          </p:spTgt>
                                        </p:tgtEl>
                                      </p:cBhvr>
                                    </p:animEffect>
                                    <p:anim calcmode="lin" valueType="num">
                                      <p:cBhvr>
                                        <p:cTn id="50"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
                                            <p:txEl>
                                              <p:pRg st="8" end="8"/>
                                            </p:txEl>
                                          </p:spTgt>
                                        </p:tgtEl>
                                        <p:attrNameLst>
                                          <p:attrName>style.visibility</p:attrName>
                                        </p:attrNameLst>
                                      </p:cBhvr>
                                      <p:to>
                                        <p:strVal val="visible"/>
                                      </p:to>
                                    </p:set>
                                    <p:animEffect transition="in" filter="fade">
                                      <p:cBhvr>
                                        <p:cTn id="56" dur="1000"/>
                                        <p:tgtEl>
                                          <p:spTgt spid="3">
                                            <p:txEl>
                                              <p:pRg st="8" end="8"/>
                                            </p:txEl>
                                          </p:spTgt>
                                        </p:tgtEl>
                                      </p:cBhvr>
                                    </p:animEffect>
                                    <p:anim calcmode="lin" valueType="num">
                                      <p:cBhvr>
                                        <p:cTn id="57"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3">
                                            <p:txEl>
                                              <p:pRg st="9" end="9"/>
                                            </p:txEl>
                                          </p:spTgt>
                                        </p:tgtEl>
                                        <p:attrNameLst>
                                          <p:attrName>style.visibility</p:attrName>
                                        </p:attrNameLst>
                                      </p:cBhvr>
                                      <p:to>
                                        <p:strVal val="visible"/>
                                      </p:to>
                                    </p:set>
                                    <p:animEffect transition="in" filter="fade">
                                      <p:cBhvr>
                                        <p:cTn id="63" dur="1000"/>
                                        <p:tgtEl>
                                          <p:spTgt spid="3">
                                            <p:txEl>
                                              <p:pRg st="9" end="9"/>
                                            </p:txEl>
                                          </p:spTgt>
                                        </p:tgtEl>
                                      </p:cBhvr>
                                    </p:animEffect>
                                    <p:anim calcmode="lin" valueType="num">
                                      <p:cBhvr>
                                        <p:cTn id="64"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3">
                                            <p:txEl>
                                              <p:pRg st="10" end="10"/>
                                            </p:txEl>
                                          </p:spTgt>
                                        </p:tgtEl>
                                        <p:attrNameLst>
                                          <p:attrName>style.visibility</p:attrName>
                                        </p:attrNameLst>
                                      </p:cBhvr>
                                      <p:to>
                                        <p:strVal val="visible"/>
                                      </p:to>
                                    </p:set>
                                    <p:animEffect transition="in" filter="fade">
                                      <p:cBhvr>
                                        <p:cTn id="70" dur="1000"/>
                                        <p:tgtEl>
                                          <p:spTgt spid="3">
                                            <p:txEl>
                                              <p:pRg st="10" end="10"/>
                                            </p:txEl>
                                          </p:spTgt>
                                        </p:tgtEl>
                                      </p:cBhvr>
                                    </p:animEffect>
                                    <p:anim calcmode="lin" valueType="num">
                                      <p:cBhvr>
                                        <p:cTn id="71"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72"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3">
                                            <p:txEl>
                                              <p:pRg st="11" end="11"/>
                                            </p:txEl>
                                          </p:spTgt>
                                        </p:tgtEl>
                                        <p:attrNameLst>
                                          <p:attrName>style.visibility</p:attrName>
                                        </p:attrNameLst>
                                      </p:cBhvr>
                                      <p:to>
                                        <p:strVal val="visible"/>
                                      </p:to>
                                    </p:set>
                                    <p:animEffect transition="in" filter="fade">
                                      <p:cBhvr>
                                        <p:cTn id="77" dur="1000"/>
                                        <p:tgtEl>
                                          <p:spTgt spid="3">
                                            <p:txEl>
                                              <p:pRg st="11" end="11"/>
                                            </p:txEl>
                                          </p:spTgt>
                                        </p:tgtEl>
                                      </p:cBhvr>
                                    </p:animEffect>
                                    <p:anim calcmode="lin" valueType="num">
                                      <p:cBhvr>
                                        <p:cTn id="78"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79"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nodeType="clickEffect">
                                  <p:stCondLst>
                                    <p:cond delay="0"/>
                                  </p:stCondLst>
                                  <p:childTnLst>
                                    <p:set>
                                      <p:cBhvr>
                                        <p:cTn id="83" dur="1" fill="hold">
                                          <p:stCondLst>
                                            <p:cond delay="0"/>
                                          </p:stCondLst>
                                        </p:cTn>
                                        <p:tgtEl>
                                          <p:spTgt spid="3">
                                            <p:txEl>
                                              <p:pRg st="12" end="12"/>
                                            </p:txEl>
                                          </p:spTgt>
                                        </p:tgtEl>
                                        <p:attrNameLst>
                                          <p:attrName>style.visibility</p:attrName>
                                        </p:attrNameLst>
                                      </p:cBhvr>
                                      <p:to>
                                        <p:strVal val="visible"/>
                                      </p:to>
                                    </p:set>
                                    <p:animEffect transition="in" filter="fade">
                                      <p:cBhvr>
                                        <p:cTn id="84" dur="1000"/>
                                        <p:tgtEl>
                                          <p:spTgt spid="3">
                                            <p:txEl>
                                              <p:pRg st="12" end="12"/>
                                            </p:txEl>
                                          </p:spTgt>
                                        </p:tgtEl>
                                      </p:cBhvr>
                                    </p:animEffect>
                                    <p:anim calcmode="lin" valueType="num">
                                      <p:cBhvr>
                                        <p:cTn id="85"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86"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nodeType="clickEffect">
                                  <p:stCondLst>
                                    <p:cond delay="0"/>
                                  </p:stCondLst>
                                  <p:childTnLst>
                                    <p:set>
                                      <p:cBhvr>
                                        <p:cTn id="90" dur="1" fill="hold">
                                          <p:stCondLst>
                                            <p:cond delay="0"/>
                                          </p:stCondLst>
                                        </p:cTn>
                                        <p:tgtEl>
                                          <p:spTgt spid="3">
                                            <p:txEl>
                                              <p:pRg st="13" end="13"/>
                                            </p:txEl>
                                          </p:spTgt>
                                        </p:tgtEl>
                                        <p:attrNameLst>
                                          <p:attrName>style.visibility</p:attrName>
                                        </p:attrNameLst>
                                      </p:cBhvr>
                                      <p:to>
                                        <p:strVal val="visible"/>
                                      </p:to>
                                    </p:set>
                                    <p:animEffect transition="in" filter="fade">
                                      <p:cBhvr>
                                        <p:cTn id="91" dur="1000"/>
                                        <p:tgtEl>
                                          <p:spTgt spid="3">
                                            <p:txEl>
                                              <p:pRg st="13" end="13"/>
                                            </p:txEl>
                                          </p:spTgt>
                                        </p:tgtEl>
                                      </p:cBhvr>
                                    </p:animEffect>
                                    <p:anim calcmode="lin" valueType="num">
                                      <p:cBhvr>
                                        <p:cTn id="92" dur="1000" fill="hold"/>
                                        <p:tgtEl>
                                          <p:spTgt spid="3">
                                            <p:txEl>
                                              <p:pRg st="13" end="13"/>
                                            </p:txEl>
                                          </p:spTgt>
                                        </p:tgtEl>
                                        <p:attrNameLst>
                                          <p:attrName>ppt_x</p:attrName>
                                        </p:attrNameLst>
                                      </p:cBhvr>
                                      <p:tavLst>
                                        <p:tav tm="0">
                                          <p:val>
                                            <p:strVal val="#ppt_x"/>
                                          </p:val>
                                        </p:tav>
                                        <p:tav tm="100000">
                                          <p:val>
                                            <p:strVal val="#ppt_x"/>
                                          </p:val>
                                        </p:tav>
                                      </p:tavLst>
                                    </p:anim>
                                    <p:anim calcmode="lin" valueType="num">
                                      <p:cBhvr>
                                        <p:cTn id="93" dur="1000" fill="hold"/>
                                        <p:tgtEl>
                                          <p:spTgt spid="3">
                                            <p:txEl>
                                              <p:pRg st="13" end="1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718631" y="870334"/>
            <a:ext cx="6995711" cy="5651652"/>
          </a:xfrm>
        </p:spPr>
        <p:txBody>
          <a:bodyPr>
            <a:normAutofit/>
          </a:bodyPr>
          <a:lstStyle/>
          <a:p>
            <a:r>
              <a:rPr lang="ru-RU" sz="2000" b="1" dirty="0">
                <a:latin typeface="Tahoma" panose="020B0604030504040204" pitchFamily="34" charset="0"/>
                <a:ea typeface="Tahoma" panose="020B0604030504040204" pitchFamily="34" charset="0"/>
                <a:cs typeface="Tahoma" panose="020B0604030504040204" pitchFamily="34" charset="0"/>
              </a:rPr>
              <a:t>Чтобы все виды деятельности осуществлялись на хорошем педагогическом уровне, большое значение имеет согласованность в работе воспитателя и помощника воспитателя. </a:t>
            </a:r>
            <a:endParaRPr lang="ru-RU" sz="2000" b="1" dirty="0" smtClean="0">
              <a:latin typeface="Tahoma" panose="020B0604030504040204" pitchFamily="34" charset="0"/>
              <a:ea typeface="Tahoma" panose="020B0604030504040204" pitchFamily="34" charset="0"/>
              <a:cs typeface="Tahoma" panose="020B0604030504040204" pitchFamily="34" charset="0"/>
            </a:endParaRPr>
          </a:p>
          <a:p>
            <a:pPr marL="0" indent="0">
              <a:buNone/>
            </a:pPr>
            <a:r>
              <a:rPr lang="ru-RU" sz="2000" b="1" dirty="0" smtClean="0">
                <a:latin typeface="Tahoma" panose="020B0604030504040204" pitchFamily="34" charset="0"/>
                <a:ea typeface="Tahoma" panose="020B0604030504040204" pitchFamily="34" charset="0"/>
                <a:cs typeface="Tahoma" panose="020B0604030504040204" pitchFamily="34" charset="0"/>
              </a:rPr>
              <a:t>  Воспитатели </a:t>
            </a:r>
            <a:r>
              <a:rPr lang="ru-RU" sz="2000" b="1" dirty="0">
                <a:latin typeface="Tahoma" panose="020B0604030504040204" pitchFamily="34" charset="0"/>
                <a:ea typeface="Tahoma" panose="020B0604030504040204" pitchFamily="34" charset="0"/>
                <a:cs typeface="Tahoma" panose="020B0604030504040204" pitchFamily="34" charset="0"/>
              </a:rPr>
              <a:t>организовывают занятия с детьми, в расписании предусмотрена подгрупповая деятельность, так как при меньшем количестве детей, у воспитателя появляется возможность индивидуального подхода к детям на занятии, использование большего количества раздаточного материала: ребенок лучше усваивает, когда сам действует с предметами (счет, сравнение, измерение и т.п. – на математике, </a:t>
            </a:r>
            <a:r>
              <a:rPr lang="ru-RU" sz="2000" b="1" dirty="0" smtClean="0">
                <a:latin typeface="Tahoma" panose="020B0604030504040204" pitchFamily="34" charset="0"/>
                <a:ea typeface="Tahoma" panose="020B0604030504040204" pitchFamily="34" charset="0"/>
                <a:cs typeface="Tahoma" panose="020B0604030504040204" pitchFamily="34" charset="0"/>
              </a:rPr>
              <a:t> </a:t>
            </a:r>
            <a:r>
              <a:rPr lang="ru-RU" sz="2000" b="1" dirty="0">
                <a:latin typeface="Tahoma" panose="020B0604030504040204" pitchFamily="34" charset="0"/>
                <a:ea typeface="Tahoma" panose="020B0604030504040204" pitchFamily="34" charset="0"/>
                <a:cs typeface="Tahoma" panose="020B0604030504040204" pitchFamily="34" charset="0"/>
              </a:rPr>
              <a:t>обследование предметов – на ознакомлении с окружающим, </a:t>
            </a:r>
            <a:r>
              <a:rPr lang="ru-RU" sz="2000" b="1" dirty="0" smtClean="0">
                <a:latin typeface="Tahoma" panose="020B0604030504040204" pitchFamily="34" charset="0"/>
                <a:ea typeface="Tahoma" panose="020B0604030504040204" pitchFamily="34" charset="0"/>
                <a:cs typeface="Tahoma" panose="020B0604030504040204" pitchFamily="34" charset="0"/>
              </a:rPr>
              <a:t>вопросно– </a:t>
            </a:r>
            <a:r>
              <a:rPr lang="ru-RU" sz="2000" b="1" dirty="0">
                <a:latin typeface="Tahoma" panose="020B0604030504040204" pitchFamily="34" charset="0"/>
                <a:ea typeface="Tahoma" panose="020B0604030504040204" pitchFamily="34" charset="0"/>
                <a:cs typeface="Tahoma" panose="020B0604030504040204" pitchFamily="34" charset="0"/>
              </a:rPr>
              <a:t>ответная система – на развитии речи). </a:t>
            </a:r>
          </a:p>
          <a:p>
            <a:pPr marL="0" indent="0">
              <a:buNone/>
            </a:pPr>
            <a:endParaRPr lang="ru-RU" b="1" dirty="0">
              <a:latin typeface="Tahoma" panose="020B0604030504040204" pitchFamily="34" charset="0"/>
              <a:ea typeface="Tahoma" panose="020B0604030504040204" pitchFamily="34" charset="0"/>
              <a:cs typeface="Tahoma" panose="020B0604030504040204" pitchFamily="34" charset="0"/>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14342" y="3442771"/>
            <a:ext cx="3150824" cy="3079215"/>
          </a:xfrm>
          <a:prstGeom prst="rect">
            <a:avLst/>
          </a:prstGeom>
        </p:spPr>
      </p:pic>
    </p:spTree>
    <p:extLst>
      <p:ext uri="{BB962C8B-B14F-4D97-AF65-F5344CB8AC3E}">
        <p14:creationId xmlns:p14="http://schemas.microsoft.com/office/powerpoint/2010/main" val="3239485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52531" y="242372"/>
            <a:ext cx="9852082" cy="1112704"/>
          </a:xfrm>
        </p:spPr>
        <p:txBody>
          <a:bodyPr>
            <a:normAutofit/>
          </a:bodyPr>
          <a:lstStyle/>
          <a:p>
            <a:r>
              <a:rPr lang="ru-RU" sz="2800" b="1" i="1"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Младший воспитатель должен на 10-25-30 минут занять вторую подгруппу</a:t>
            </a:r>
          </a:p>
        </p:txBody>
      </p:sp>
      <p:sp>
        <p:nvSpPr>
          <p:cNvPr id="3" name="Объект 2"/>
          <p:cNvSpPr>
            <a:spLocks noGrp="1"/>
          </p:cNvSpPr>
          <p:nvPr>
            <p:ph idx="1"/>
          </p:nvPr>
        </p:nvSpPr>
        <p:spPr>
          <a:xfrm>
            <a:off x="1090670" y="1514820"/>
            <a:ext cx="10763479" cy="5343180"/>
          </a:xfrm>
        </p:spPr>
        <p:txBody>
          <a:bodyPr>
            <a:normAutofit/>
          </a:bodyPr>
          <a:lstStyle/>
          <a:p>
            <a:pPr marL="0" indent="0">
              <a:buNone/>
            </a:pPr>
            <a:r>
              <a:rPr lang="ru-RU" b="1" i="1" dirty="0" smtClean="0">
                <a:solidFill>
                  <a:schemeClr val="accent4">
                    <a:lumMod val="75000"/>
                  </a:schemeClr>
                </a:solidFill>
                <a:latin typeface="Tahoma" panose="020B0604030504040204" pitchFamily="34" charset="0"/>
                <a:ea typeface="Tahoma" panose="020B0604030504040204" pitchFamily="34" charset="0"/>
                <a:cs typeface="Tahoma" panose="020B0604030504040204" pitchFamily="34" charset="0"/>
              </a:rPr>
              <a:t>                           </a:t>
            </a:r>
            <a:r>
              <a:rPr lang="ru-RU" sz="2400" b="1" i="1" dirty="0" smtClean="0">
                <a:solidFill>
                  <a:schemeClr val="accent4">
                    <a:lumMod val="75000"/>
                  </a:schemeClr>
                </a:solidFill>
                <a:latin typeface="Tahoma" panose="020B0604030504040204" pitchFamily="34" charset="0"/>
                <a:ea typeface="Tahoma" panose="020B0604030504040204" pitchFamily="34" charset="0"/>
                <a:cs typeface="Tahoma" panose="020B0604030504040204" pitchFamily="34" charset="0"/>
              </a:rPr>
              <a:t>Что </a:t>
            </a:r>
            <a:r>
              <a:rPr lang="ru-RU" sz="2400" b="1" i="1" dirty="0">
                <a:solidFill>
                  <a:schemeClr val="accent4">
                    <a:lumMod val="75000"/>
                  </a:schemeClr>
                </a:solidFill>
                <a:latin typeface="Tahoma" panose="020B0604030504040204" pitchFamily="34" charset="0"/>
                <a:ea typeface="Tahoma" panose="020B0604030504040204" pitchFamily="34" charset="0"/>
                <a:cs typeface="Tahoma" panose="020B0604030504040204" pitchFamily="34" charset="0"/>
              </a:rPr>
              <a:t>можно организовать в этот период</a:t>
            </a:r>
            <a:r>
              <a:rPr lang="ru-RU" sz="2400" b="1" i="1" dirty="0" smtClean="0">
                <a:solidFill>
                  <a:schemeClr val="accent4">
                    <a:lumMod val="75000"/>
                  </a:schemeClr>
                </a:solidFill>
                <a:latin typeface="Tahoma" panose="020B0604030504040204" pitchFamily="34" charset="0"/>
                <a:ea typeface="Tahoma" panose="020B0604030504040204" pitchFamily="34" charset="0"/>
                <a:cs typeface="Tahoma" panose="020B0604030504040204" pitchFamily="34" charset="0"/>
              </a:rPr>
              <a:t>?</a:t>
            </a:r>
          </a:p>
          <a:p>
            <a:pPr marL="0" indent="0">
              <a:buNone/>
            </a:pPr>
            <a:r>
              <a:rPr lang="ru-RU" sz="2400" b="1" i="1" dirty="0">
                <a:solidFill>
                  <a:srgbClr val="FF0000"/>
                </a:solidFill>
                <a:latin typeface="Tahoma" panose="020B0604030504040204" pitchFamily="34" charset="0"/>
                <a:ea typeface="Tahoma" panose="020B0604030504040204" pitchFamily="34" charset="0"/>
                <a:cs typeface="Tahoma" panose="020B0604030504040204" pitchFamily="34" charset="0"/>
              </a:rPr>
              <a:t>Главный метод в обучении, развитии и воспитании детей – это игра</a:t>
            </a:r>
            <a:r>
              <a:rPr lang="ru-RU" sz="2400" b="1" i="1" dirty="0" smtClean="0">
                <a:solidFill>
                  <a:srgbClr val="FF0000"/>
                </a:solidFill>
                <a:latin typeface="Tahoma" panose="020B0604030504040204" pitchFamily="34" charset="0"/>
                <a:ea typeface="Tahoma" panose="020B0604030504040204" pitchFamily="34" charset="0"/>
                <a:cs typeface="Tahoma" panose="020B0604030504040204" pitchFamily="34" charset="0"/>
              </a:rPr>
              <a:t>.</a:t>
            </a:r>
          </a:p>
          <a:p>
            <a:pPr marL="0" indent="0">
              <a:buNone/>
            </a:pPr>
            <a:r>
              <a:rPr lang="ru-RU" sz="2400" b="1" i="1" dirty="0" smtClean="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 </a:t>
            </a:r>
            <a:r>
              <a:rPr lang="ru-RU" sz="2400" b="1" i="1" dirty="0">
                <a:latin typeface="Tahoma" panose="020B0604030504040204" pitchFamily="34" charset="0"/>
                <a:ea typeface="Tahoma" panose="020B0604030504040204" pitchFamily="34" charset="0"/>
                <a:cs typeface="Tahoma" panose="020B0604030504040204" pitchFamily="34" charset="0"/>
              </a:rPr>
              <a:t>Мудрые воспитатели мало запрещают и много играют. Ведь дети живут в игре, на собственном опыте убеждаясь, как неприятно, когда обижают слабого, и как радостно получить помощь, когда ты в ней нуждаешься.</a:t>
            </a:r>
          </a:p>
          <a:p>
            <a:pPr marL="0" indent="0">
              <a:buNone/>
            </a:pPr>
            <a:endParaRPr lang="ru-RU" sz="2400" b="1" i="1" dirty="0">
              <a:solidFill>
                <a:schemeClr val="accent4">
                  <a:lumMod val="7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1161" y="3797886"/>
            <a:ext cx="5717322" cy="2977487"/>
          </a:xfrm>
          <a:prstGeom prst="rect">
            <a:avLst/>
          </a:prstGeom>
        </p:spPr>
      </p:pic>
    </p:spTree>
    <p:extLst>
      <p:ext uri="{BB962C8B-B14F-4D97-AF65-F5344CB8AC3E}">
        <p14:creationId xmlns:p14="http://schemas.microsoft.com/office/powerpoint/2010/main" val="1033083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Легкий дым">
  <a:themeElements>
    <a:clrScheme name="Wisp">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docProps/app.xml><?xml version="1.0" encoding="utf-8"?>
<Properties xmlns="http://schemas.openxmlformats.org/officeDocument/2006/extended-properties" xmlns:vt="http://schemas.openxmlformats.org/officeDocument/2006/docPropsVTypes">
  <Template>Wisp</Template>
  <TotalTime>687</TotalTime>
  <Words>3981</Words>
  <Application>Microsoft Office PowerPoint</Application>
  <PresentationFormat>Широкоэкранный</PresentationFormat>
  <Paragraphs>320</Paragraphs>
  <Slides>46</Slides>
  <Notes>0</Notes>
  <HiddenSlides>0</HiddenSlides>
  <MMClips>1</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46</vt:i4>
      </vt:variant>
    </vt:vector>
  </HeadingPairs>
  <TitlesOfParts>
    <vt:vector size="51" baseType="lpstr">
      <vt:lpstr>Arial</vt:lpstr>
      <vt:lpstr>Century Gothic</vt:lpstr>
      <vt:lpstr>Tahoma</vt:lpstr>
      <vt:lpstr>Wingdings 3</vt:lpstr>
      <vt:lpstr>Легкий дым</vt:lpstr>
      <vt:lpstr>                 Мастер – класс  «Участие младших воспитателей в образовательной деятельности»</vt:lpstr>
      <vt:lpstr>Презентация PowerPoint</vt:lpstr>
      <vt:lpstr>               Немного из истории. </vt:lpstr>
      <vt:lpstr>Презентация PowerPoint</vt:lpstr>
      <vt:lpstr>Анкетирование младших воспитателей с целью выявления их подготовленности к исполнению своих должностных обязанностей.</vt:lpstr>
      <vt:lpstr>Программа воспитания и обучения в детском саду  </vt:lpstr>
      <vt:lpstr>Должностные обязанности младшего воспитателя </vt:lpstr>
      <vt:lpstr>Презентация PowerPoint</vt:lpstr>
      <vt:lpstr>Младший воспитатель должен на 10-25-30 минут занять вторую подгруппу</vt:lpstr>
      <vt:lpstr>         </vt:lpstr>
      <vt:lpstr>Презентация PowerPoint</vt:lpstr>
      <vt:lpstr>Задачи формирования культурно-гигиенических навыков при приеме пищи:  </vt:lpstr>
      <vt:lpstr>Презентация PowerPoint</vt:lpstr>
      <vt:lpstr>             Старшая группа (5 -6 лет) </vt:lpstr>
      <vt:lpstr>Сервировка стола - искусство правильной расстановки посуды и столовых приборов, а также особенное декорирование стола</vt:lpstr>
      <vt:lpstr>Методы и формы организации работы с детьми: </vt:lpstr>
      <vt:lpstr>      Этапы сервировки стола: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Дидактическая игра «Сервировка стола»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Игры для детей младшего возраста (2-4 года):</vt:lpstr>
      <vt:lpstr>Игры для детей старшего возраста (5-7 лет):</vt:lpstr>
      <vt:lpstr>Презентация PowerPoint</vt:lpstr>
    </vt:vector>
  </TitlesOfParts>
  <Company>SPecialiST RePack</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в</dc:creator>
  <cp:lastModifiedBy>в</cp:lastModifiedBy>
  <cp:revision>60</cp:revision>
  <dcterms:created xsi:type="dcterms:W3CDTF">2017-12-04T13:15:49Z</dcterms:created>
  <dcterms:modified xsi:type="dcterms:W3CDTF">2017-12-11T18:24:25Z</dcterms:modified>
</cp:coreProperties>
</file>