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59" r:id="rId6"/>
    <p:sldId id="264" r:id="rId7"/>
    <p:sldId id="278" r:id="rId8"/>
    <p:sldId id="279" r:id="rId9"/>
    <p:sldId id="286" r:id="rId10"/>
    <p:sldId id="287" r:id="rId11"/>
    <p:sldId id="281" r:id="rId12"/>
    <p:sldId id="288" r:id="rId13"/>
    <p:sldId id="282" r:id="rId14"/>
    <p:sldId id="289" r:id="rId15"/>
    <p:sldId id="290" r:id="rId16"/>
    <p:sldId id="265" r:id="rId17"/>
    <p:sldId id="266" r:id="rId18"/>
    <p:sldId id="268" r:id="rId19"/>
    <p:sldId id="269" r:id="rId20"/>
    <p:sldId id="283" r:id="rId21"/>
    <p:sldId id="292" r:id="rId22"/>
    <p:sldId id="273" r:id="rId23"/>
    <p:sldId id="285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003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D45F61-8531-4158-B53F-985DA241B81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87EB4D-F34D-4E71-906D-680C91BFCFAE}">
      <dgm:prSet/>
      <dgm:spPr/>
      <dgm:t>
        <a:bodyPr/>
        <a:lstStyle/>
        <a:p>
          <a:pPr algn="ctr" rtl="0"/>
          <a:r>
            <a:rPr lang="ru-RU" b="1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ЦЕЛЕВОЙ РАЗДЕЛ</a:t>
          </a:r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(цели, задачи, принципы планируемые результаты освоения программы)</a:t>
          </a:r>
          <a:endParaRPr lang="ru-RU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A4066A-1DE3-455A-9514-C1685EF7F03C}" type="parTrans" cxnId="{D6B3FE8D-9AB3-4B85-9462-74F8EE589D10}">
      <dgm:prSet/>
      <dgm:spPr/>
      <dgm:t>
        <a:bodyPr/>
        <a:lstStyle/>
        <a:p>
          <a:endParaRPr lang="ru-RU"/>
        </a:p>
      </dgm:t>
    </dgm:pt>
    <dgm:pt modelId="{F4C2B6C0-3778-4373-A462-0B0307A8F9A1}" type="sibTrans" cxnId="{D6B3FE8D-9AB3-4B85-9462-74F8EE589D10}">
      <dgm:prSet/>
      <dgm:spPr/>
      <dgm:t>
        <a:bodyPr/>
        <a:lstStyle/>
        <a:p>
          <a:endParaRPr lang="ru-RU"/>
        </a:p>
      </dgm:t>
    </dgm:pt>
    <dgm:pt modelId="{C27A99BF-15AC-4940-9544-2EDFBAE276C7}" type="pres">
      <dgm:prSet presAssocID="{BCD45F61-8531-4158-B53F-985DA241B81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7FA26CB-C7B8-462A-8DA6-E529BEEA14EC}" type="pres">
      <dgm:prSet presAssocID="{DA87EB4D-F34D-4E71-906D-680C91BFCFAE}" presName="thickLine" presStyleLbl="alignNode1" presStyleIdx="0" presStyleCnt="1"/>
      <dgm:spPr/>
    </dgm:pt>
    <dgm:pt modelId="{ABAA07DA-DCB1-4491-B729-09DD451C4E73}" type="pres">
      <dgm:prSet presAssocID="{DA87EB4D-F34D-4E71-906D-680C91BFCFAE}" presName="horz1" presStyleCnt="0"/>
      <dgm:spPr/>
    </dgm:pt>
    <dgm:pt modelId="{DD616F29-BC63-4A6F-A1A4-4E3C878A0E9F}" type="pres">
      <dgm:prSet presAssocID="{DA87EB4D-F34D-4E71-906D-680C91BFCFAE}" presName="tx1" presStyleLbl="revTx" presStyleIdx="0" presStyleCnt="1"/>
      <dgm:spPr/>
      <dgm:t>
        <a:bodyPr/>
        <a:lstStyle/>
        <a:p>
          <a:endParaRPr lang="ru-RU"/>
        </a:p>
      </dgm:t>
    </dgm:pt>
    <dgm:pt modelId="{6FE2FD1A-D0C2-4575-AAF6-7AFE7A267BFE}" type="pres">
      <dgm:prSet presAssocID="{DA87EB4D-F34D-4E71-906D-680C91BFCFAE}" presName="vert1" presStyleCnt="0"/>
      <dgm:spPr/>
    </dgm:pt>
  </dgm:ptLst>
  <dgm:cxnLst>
    <dgm:cxn modelId="{7CC9E195-85F3-43A6-8C8F-F5C44EC32725}" type="presOf" srcId="{DA87EB4D-F34D-4E71-906D-680C91BFCFAE}" destId="{DD616F29-BC63-4A6F-A1A4-4E3C878A0E9F}" srcOrd="0" destOrd="0" presId="urn:microsoft.com/office/officeart/2008/layout/LinedList"/>
    <dgm:cxn modelId="{D6B3FE8D-9AB3-4B85-9462-74F8EE589D10}" srcId="{BCD45F61-8531-4158-B53F-985DA241B813}" destId="{DA87EB4D-F34D-4E71-906D-680C91BFCFAE}" srcOrd="0" destOrd="0" parTransId="{1AA4066A-1DE3-455A-9514-C1685EF7F03C}" sibTransId="{F4C2B6C0-3778-4373-A462-0B0307A8F9A1}"/>
    <dgm:cxn modelId="{BB8B1442-FC31-42FB-BAE4-3971B8BB69BF}" type="presOf" srcId="{BCD45F61-8531-4158-B53F-985DA241B813}" destId="{C27A99BF-15AC-4940-9544-2EDFBAE276C7}" srcOrd="0" destOrd="0" presId="urn:microsoft.com/office/officeart/2008/layout/LinedList"/>
    <dgm:cxn modelId="{B6973A6F-24D3-483A-A46F-F1324C4B4A2A}" type="presParOf" srcId="{C27A99BF-15AC-4940-9544-2EDFBAE276C7}" destId="{07FA26CB-C7B8-462A-8DA6-E529BEEA14EC}" srcOrd="0" destOrd="0" presId="urn:microsoft.com/office/officeart/2008/layout/LinedList"/>
    <dgm:cxn modelId="{20E936B1-60EB-499A-8725-F06995EE1F49}" type="presParOf" srcId="{C27A99BF-15AC-4940-9544-2EDFBAE276C7}" destId="{ABAA07DA-DCB1-4491-B729-09DD451C4E73}" srcOrd="1" destOrd="0" presId="urn:microsoft.com/office/officeart/2008/layout/LinedList"/>
    <dgm:cxn modelId="{AD6B34DA-2D7B-4B4C-B366-60ADDA14DB69}" type="presParOf" srcId="{ABAA07DA-DCB1-4491-B729-09DD451C4E73}" destId="{DD616F29-BC63-4A6F-A1A4-4E3C878A0E9F}" srcOrd="0" destOrd="0" presId="urn:microsoft.com/office/officeart/2008/layout/LinedList"/>
    <dgm:cxn modelId="{8FE2A8BA-39E5-4A44-8CA5-F79910C7DCFB}" type="presParOf" srcId="{ABAA07DA-DCB1-4491-B729-09DD451C4E73}" destId="{6FE2FD1A-D0C2-4575-AAF6-7AFE7A267BF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A8E5E5-279C-4D19-88D3-BE96F245B32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CCAD9A-C4DB-4949-8080-383C8FE0366D}">
      <dgm:prSet/>
      <dgm:spPr/>
      <dgm:t>
        <a:bodyPr/>
        <a:lstStyle/>
        <a:p>
          <a:pPr algn="ctr" rtl="0"/>
          <a:r>
            <a:rPr lang="ru-RU" b="1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СОДЕРЖАТЕЛЬНЫЙ РАЗДЕЛ</a:t>
          </a:r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(тематические модули по всем направлениям развития ребенка)</a:t>
          </a:r>
          <a:endParaRPr lang="ru-RU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48A881-937D-4316-A4D6-E38601972533}" type="parTrans" cxnId="{B4A00932-95B4-477C-A672-C25195346047}">
      <dgm:prSet/>
      <dgm:spPr/>
      <dgm:t>
        <a:bodyPr/>
        <a:lstStyle/>
        <a:p>
          <a:endParaRPr lang="ru-RU"/>
        </a:p>
      </dgm:t>
    </dgm:pt>
    <dgm:pt modelId="{A44DA010-9A47-48CF-B8C1-BB2B3F7CD8E1}" type="sibTrans" cxnId="{B4A00932-95B4-477C-A672-C25195346047}">
      <dgm:prSet/>
      <dgm:spPr/>
      <dgm:t>
        <a:bodyPr/>
        <a:lstStyle/>
        <a:p>
          <a:endParaRPr lang="ru-RU"/>
        </a:p>
      </dgm:t>
    </dgm:pt>
    <dgm:pt modelId="{9F5B5985-8ED7-47F3-A726-D5F3DD04C3C1}" type="pres">
      <dgm:prSet presAssocID="{D4A8E5E5-279C-4D19-88D3-BE96F245B32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37DF9BC-A496-4598-B215-9935007A558F}" type="pres">
      <dgm:prSet presAssocID="{EDCCAD9A-C4DB-4949-8080-383C8FE0366D}" presName="thickLine" presStyleLbl="alignNode1" presStyleIdx="0" presStyleCnt="1"/>
      <dgm:spPr/>
    </dgm:pt>
    <dgm:pt modelId="{7164ED15-E424-462E-A126-DFC8A4000FC3}" type="pres">
      <dgm:prSet presAssocID="{EDCCAD9A-C4DB-4949-8080-383C8FE0366D}" presName="horz1" presStyleCnt="0"/>
      <dgm:spPr/>
    </dgm:pt>
    <dgm:pt modelId="{647507FC-E864-4212-B3CB-64C707F5D1D0}" type="pres">
      <dgm:prSet presAssocID="{EDCCAD9A-C4DB-4949-8080-383C8FE0366D}" presName="tx1" presStyleLbl="revTx" presStyleIdx="0" presStyleCnt="1"/>
      <dgm:spPr/>
      <dgm:t>
        <a:bodyPr/>
        <a:lstStyle/>
        <a:p>
          <a:endParaRPr lang="ru-RU"/>
        </a:p>
      </dgm:t>
    </dgm:pt>
    <dgm:pt modelId="{8467BABB-A884-4277-A31C-A852E454D8E1}" type="pres">
      <dgm:prSet presAssocID="{EDCCAD9A-C4DB-4949-8080-383C8FE0366D}" presName="vert1" presStyleCnt="0"/>
      <dgm:spPr/>
    </dgm:pt>
  </dgm:ptLst>
  <dgm:cxnLst>
    <dgm:cxn modelId="{F1C25F07-DD67-44A2-A9CD-9DC4DEE39786}" type="presOf" srcId="{D4A8E5E5-279C-4D19-88D3-BE96F245B32D}" destId="{9F5B5985-8ED7-47F3-A726-D5F3DD04C3C1}" srcOrd="0" destOrd="0" presId="urn:microsoft.com/office/officeart/2008/layout/LinedList"/>
    <dgm:cxn modelId="{20E8BCD2-DC14-4052-8BE1-D154C7D1C201}" type="presOf" srcId="{EDCCAD9A-C4DB-4949-8080-383C8FE0366D}" destId="{647507FC-E864-4212-B3CB-64C707F5D1D0}" srcOrd="0" destOrd="0" presId="urn:microsoft.com/office/officeart/2008/layout/LinedList"/>
    <dgm:cxn modelId="{B4A00932-95B4-477C-A672-C25195346047}" srcId="{D4A8E5E5-279C-4D19-88D3-BE96F245B32D}" destId="{EDCCAD9A-C4DB-4949-8080-383C8FE0366D}" srcOrd="0" destOrd="0" parTransId="{3748A881-937D-4316-A4D6-E38601972533}" sibTransId="{A44DA010-9A47-48CF-B8C1-BB2B3F7CD8E1}"/>
    <dgm:cxn modelId="{586E3650-AAF0-43BC-9A87-76E61117EF15}" type="presParOf" srcId="{9F5B5985-8ED7-47F3-A726-D5F3DD04C3C1}" destId="{B37DF9BC-A496-4598-B215-9935007A558F}" srcOrd="0" destOrd="0" presId="urn:microsoft.com/office/officeart/2008/layout/LinedList"/>
    <dgm:cxn modelId="{7EE937B6-0046-40EE-AACC-1061185C043B}" type="presParOf" srcId="{9F5B5985-8ED7-47F3-A726-D5F3DD04C3C1}" destId="{7164ED15-E424-462E-A126-DFC8A4000FC3}" srcOrd="1" destOrd="0" presId="urn:microsoft.com/office/officeart/2008/layout/LinedList"/>
    <dgm:cxn modelId="{E45ED18D-D513-400C-80FB-1DD03F3C38A6}" type="presParOf" srcId="{7164ED15-E424-462E-A126-DFC8A4000FC3}" destId="{647507FC-E864-4212-B3CB-64C707F5D1D0}" srcOrd="0" destOrd="0" presId="urn:microsoft.com/office/officeart/2008/layout/LinedList"/>
    <dgm:cxn modelId="{07F8DC78-BB31-4777-9553-E51364FD9CFB}" type="presParOf" srcId="{7164ED15-E424-462E-A126-DFC8A4000FC3}" destId="{8467BABB-A884-4277-A31C-A852E454D8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D4B722-6309-4BB9-AE32-7B179C31DC1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C1F049-2432-41AC-9938-DF239CED71D5}">
      <dgm:prSet/>
      <dgm:spPr/>
      <dgm:t>
        <a:bodyPr/>
        <a:lstStyle/>
        <a:p>
          <a:pPr algn="ctr" rtl="0"/>
          <a:r>
            <a:rPr lang="ru-RU" b="1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ОРГАНИЗАЦИОННЫЙ РАЗДЕЛ</a:t>
          </a:r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(материально-техническое обеспечение программы, режим дня, планирование и оснащение РППС)</a:t>
          </a:r>
          <a:endParaRPr lang="ru-RU" b="1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E20BC3-2790-47C0-A23E-2A2DAA230FB3}" type="parTrans" cxnId="{5241AF15-A8C3-43FF-AFB3-7A32BDA095DD}">
      <dgm:prSet/>
      <dgm:spPr/>
      <dgm:t>
        <a:bodyPr/>
        <a:lstStyle/>
        <a:p>
          <a:endParaRPr lang="ru-RU"/>
        </a:p>
      </dgm:t>
    </dgm:pt>
    <dgm:pt modelId="{02010F29-BC1C-41AA-84C1-50AC469FF549}" type="sibTrans" cxnId="{5241AF15-A8C3-43FF-AFB3-7A32BDA095DD}">
      <dgm:prSet/>
      <dgm:spPr/>
      <dgm:t>
        <a:bodyPr/>
        <a:lstStyle/>
        <a:p>
          <a:endParaRPr lang="ru-RU"/>
        </a:p>
      </dgm:t>
    </dgm:pt>
    <dgm:pt modelId="{FC55F2BF-5AB7-43C7-AF28-00ED528C6397}" type="pres">
      <dgm:prSet presAssocID="{6ED4B722-6309-4BB9-AE32-7B179C31DC1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D7836D2-29C3-49ED-BBFC-7BFE4C7CC81E}" type="pres">
      <dgm:prSet presAssocID="{F0C1F049-2432-41AC-9938-DF239CED71D5}" presName="thickLine" presStyleLbl="alignNode1" presStyleIdx="0" presStyleCnt="1"/>
      <dgm:spPr/>
    </dgm:pt>
    <dgm:pt modelId="{8023240C-64F4-486A-87ED-54D0228B008E}" type="pres">
      <dgm:prSet presAssocID="{F0C1F049-2432-41AC-9938-DF239CED71D5}" presName="horz1" presStyleCnt="0"/>
      <dgm:spPr/>
    </dgm:pt>
    <dgm:pt modelId="{833AD623-0129-40EF-9067-B835487A08C0}" type="pres">
      <dgm:prSet presAssocID="{F0C1F049-2432-41AC-9938-DF239CED71D5}" presName="tx1" presStyleLbl="revTx" presStyleIdx="0" presStyleCnt="1"/>
      <dgm:spPr/>
      <dgm:t>
        <a:bodyPr/>
        <a:lstStyle/>
        <a:p>
          <a:endParaRPr lang="ru-RU"/>
        </a:p>
      </dgm:t>
    </dgm:pt>
    <dgm:pt modelId="{5BB616EC-B47B-482F-972E-82F7479E11C0}" type="pres">
      <dgm:prSet presAssocID="{F0C1F049-2432-41AC-9938-DF239CED71D5}" presName="vert1" presStyleCnt="0"/>
      <dgm:spPr/>
    </dgm:pt>
  </dgm:ptLst>
  <dgm:cxnLst>
    <dgm:cxn modelId="{5FCCDE80-9551-4D17-9DA1-872912DB840B}" type="presOf" srcId="{F0C1F049-2432-41AC-9938-DF239CED71D5}" destId="{833AD623-0129-40EF-9067-B835487A08C0}" srcOrd="0" destOrd="0" presId="urn:microsoft.com/office/officeart/2008/layout/LinedList"/>
    <dgm:cxn modelId="{5241AF15-A8C3-43FF-AFB3-7A32BDA095DD}" srcId="{6ED4B722-6309-4BB9-AE32-7B179C31DC1E}" destId="{F0C1F049-2432-41AC-9938-DF239CED71D5}" srcOrd="0" destOrd="0" parTransId="{6EE20BC3-2790-47C0-A23E-2A2DAA230FB3}" sibTransId="{02010F29-BC1C-41AA-84C1-50AC469FF549}"/>
    <dgm:cxn modelId="{AB90567C-74D4-40B8-B3DB-399D51F37552}" type="presOf" srcId="{6ED4B722-6309-4BB9-AE32-7B179C31DC1E}" destId="{FC55F2BF-5AB7-43C7-AF28-00ED528C6397}" srcOrd="0" destOrd="0" presId="urn:microsoft.com/office/officeart/2008/layout/LinedList"/>
    <dgm:cxn modelId="{57FCA272-AA6E-4409-B000-3A72D9EC0E1B}" type="presParOf" srcId="{FC55F2BF-5AB7-43C7-AF28-00ED528C6397}" destId="{2D7836D2-29C3-49ED-BBFC-7BFE4C7CC81E}" srcOrd="0" destOrd="0" presId="urn:microsoft.com/office/officeart/2008/layout/LinedList"/>
    <dgm:cxn modelId="{FF169FF0-2946-480A-BDBE-61C8F2DC76DD}" type="presParOf" srcId="{FC55F2BF-5AB7-43C7-AF28-00ED528C6397}" destId="{8023240C-64F4-486A-87ED-54D0228B008E}" srcOrd="1" destOrd="0" presId="urn:microsoft.com/office/officeart/2008/layout/LinedList"/>
    <dgm:cxn modelId="{78C57C49-D899-4F77-8F4E-064A1C519B27}" type="presParOf" srcId="{8023240C-64F4-486A-87ED-54D0228B008E}" destId="{833AD623-0129-40EF-9067-B835487A08C0}" srcOrd="0" destOrd="0" presId="urn:microsoft.com/office/officeart/2008/layout/LinedList"/>
    <dgm:cxn modelId="{FFC475E3-90C9-4297-BF53-57DEF1111DE8}" type="presParOf" srcId="{8023240C-64F4-486A-87ED-54D0228B008E}" destId="{5BB616EC-B47B-482F-972E-82F7479E11C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A7949D-A567-4F8C-98FF-612CE7791F3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BF4BF3-DB84-4913-9844-A1E9FCD1BE1A}">
      <dgm:prSet custT="1"/>
      <dgm:spPr/>
      <dgm:t>
        <a:bodyPr/>
        <a:lstStyle/>
        <a:p>
          <a:pPr algn="ctr" rtl="0"/>
          <a:r>
            <a:rPr lang="ru-RU" sz="1600" b="1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ДОПОЛНИТЕЛЬНЫЙ РАЗДЕЛ</a:t>
          </a:r>
          <a:r>
            <a:rPr lang="ru-RU" sz="2000" b="1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(презентация основных сведений из программы для родителей)</a:t>
          </a:r>
          <a:endParaRPr lang="ru-RU" sz="2000" b="1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86DF0-EAFB-4A46-96E2-F96AD5715E5B}" type="parTrans" cxnId="{40F0D838-F94E-484A-9210-802AB5280B64}">
      <dgm:prSet/>
      <dgm:spPr/>
      <dgm:t>
        <a:bodyPr/>
        <a:lstStyle/>
        <a:p>
          <a:endParaRPr lang="ru-RU"/>
        </a:p>
      </dgm:t>
    </dgm:pt>
    <dgm:pt modelId="{2B920E58-4FFB-44B7-BF1C-C0704A1D319F}" type="sibTrans" cxnId="{40F0D838-F94E-484A-9210-802AB5280B64}">
      <dgm:prSet/>
      <dgm:spPr/>
      <dgm:t>
        <a:bodyPr/>
        <a:lstStyle/>
        <a:p>
          <a:endParaRPr lang="ru-RU"/>
        </a:p>
      </dgm:t>
    </dgm:pt>
    <dgm:pt modelId="{CE7E1EC2-EF01-4082-B9DE-2AE48965DE98}" type="pres">
      <dgm:prSet presAssocID="{12A7949D-A567-4F8C-98FF-612CE7791F3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25F2DE5-BD1D-442F-90B7-E97E59736A6C}" type="pres">
      <dgm:prSet presAssocID="{E6BF4BF3-DB84-4913-9844-A1E9FCD1BE1A}" presName="thickLine" presStyleLbl="alignNode1" presStyleIdx="0" presStyleCnt="1"/>
      <dgm:spPr/>
    </dgm:pt>
    <dgm:pt modelId="{4EBFAD3B-086B-414C-BC2E-87C93E48318E}" type="pres">
      <dgm:prSet presAssocID="{E6BF4BF3-DB84-4913-9844-A1E9FCD1BE1A}" presName="horz1" presStyleCnt="0"/>
      <dgm:spPr/>
    </dgm:pt>
    <dgm:pt modelId="{C61C34C5-E0C7-4543-B51C-4EE6FC8691BC}" type="pres">
      <dgm:prSet presAssocID="{E6BF4BF3-DB84-4913-9844-A1E9FCD1BE1A}" presName="tx1" presStyleLbl="revTx" presStyleIdx="0" presStyleCnt="1"/>
      <dgm:spPr/>
      <dgm:t>
        <a:bodyPr/>
        <a:lstStyle/>
        <a:p>
          <a:endParaRPr lang="ru-RU"/>
        </a:p>
      </dgm:t>
    </dgm:pt>
    <dgm:pt modelId="{03CB862C-9BE0-48A8-8AC9-F6EBB4EBB6B4}" type="pres">
      <dgm:prSet presAssocID="{E6BF4BF3-DB84-4913-9844-A1E9FCD1BE1A}" presName="vert1" presStyleCnt="0"/>
      <dgm:spPr/>
    </dgm:pt>
  </dgm:ptLst>
  <dgm:cxnLst>
    <dgm:cxn modelId="{40F0D838-F94E-484A-9210-802AB5280B64}" srcId="{12A7949D-A567-4F8C-98FF-612CE7791F3B}" destId="{E6BF4BF3-DB84-4913-9844-A1E9FCD1BE1A}" srcOrd="0" destOrd="0" parTransId="{E8386DF0-EAFB-4A46-96E2-F96AD5715E5B}" sibTransId="{2B920E58-4FFB-44B7-BF1C-C0704A1D319F}"/>
    <dgm:cxn modelId="{8894FBCD-EC0C-49BC-9421-4BB4164FBCE4}" type="presOf" srcId="{12A7949D-A567-4F8C-98FF-612CE7791F3B}" destId="{CE7E1EC2-EF01-4082-B9DE-2AE48965DE98}" srcOrd="0" destOrd="0" presId="urn:microsoft.com/office/officeart/2008/layout/LinedList"/>
    <dgm:cxn modelId="{1EE1CBB7-F0D5-4C59-98D7-F7903D5241C3}" type="presOf" srcId="{E6BF4BF3-DB84-4913-9844-A1E9FCD1BE1A}" destId="{C61C34C5-E0C7-4543-B51C-4EE6FC8691BC}" srcOrd="0" destOrd="0" presId="urn:microsoft.com/office/officeart/2008/layout/LinedList"/>
    <dgm:cxn modelId="{53F894A6-F609-4496-9DC7-433E6D252A7D}" type="presParOf" srcId="{CE7E1EC2-EF01-4082-B9DE-2AE48965DE98}" destId="{925F2DE5-BD1D-442F-90B7-E97E59736A6C}" srcOrd="0" destOrd="0" presId="urn:microsoft.com/office/officeart/2008/layout/LinedList"/>
    <dgm:cxn modelId="{0B8ECB85-A54F-4CC9-B6B3-40DFDC219757}" type="presParOf" srcId="{CE7E1EC2-EF01-4082-B9DE-2AE48965DE98}" destId="{4EBFAD3B-086B-414C-BC2E-87C93E48318E}" srcOrd="1" destOrd="0" presId="urn:microsoft.com/office/officeart/2008/layout/LinedList"/>
    <dgm:cxn modelId="{3A1D6002-4DDA-4F72-A111-9A03D3698B0D}" type="presParOf" srcId="{4EBFAD3B-086B-414C-BC2E-87C93E48318E}" destId="{C61C34C5-E0C7-4543-B51C-4EE6FC8691BC}" srcOrd="0" destOrd="0" presId="urn:microsoft.com/office/officeart/2008/layout/LinedList"/>
    <dgm:cxn modelId="{05FCF437-2CF7-45E7-90A4-C91AC7988112}" type="presParOf" srcId="{4EBFAD3B-086B-414C-BC2E-87C93E48318E}" destId="{03CB862C-9BE0-48A8-8AC9-F6EBB4EBB6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A26CB-C7B8-462A-8DA6-E529BEEA14EC}">
      <dsp:nvSpPr>
        <dsp:cNvPr id="0" name=""/>
        <dsp:cNvSpPr/>
      </dsp:nvSpPr>
      <dsp:spPr>
        <a:xfrm>
          <a:off x="0" y="0"/>
          <a:ext cx="64294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16F29-BC63-4A6F-A1A4-4E3C878A0E9F}">
      <dsp:nvSpPr>
        <dsp:cNvPr id="0" name=""/>
        <dsp:cNvSpPr/>
      </dsp:nvSpPr>
      <dsp:spPr>
        <a:xfrm>
          <a:off x="0" y="0"/>
          <a:ext cx="6429420" cy="857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ЦЕЛЕВОЙ РАЗДЕЛ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(цели, задачи, принципы планируемые результаты освоения программы)</a:t>
          </a:r>
          <a:endParaRPr lang="ru-RU" sz="2000" kern="1200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6429420" cy="857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DF9BC-A496-4598-B215-9935007A558F}">
      <dsp:nvSpPr>
        <dsp:cNvPr id="0" name=""/>
        <dsp:cNvSpPr/>
      </dsp:nvSpPr>
      <dsp:spPr>
        <a:xfrm>
          <a:off x="0" y="0"/>
          <a:ext cx="6715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507FC-E864-4212-B3CB-64C707F5D1D0}">
      <dsp:nvSpPr>
        <dsp:cNvPr id="0" name=""/>
        <dsp:cNvSpPr/>
      </dsp:nvSpPr>
      <dsp:spPr>
        <a:xfrm>
          <a:off x="0" y="0"/>
          <a:ext cx="6715172" cy="78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СОДЕРЖАТЕЛЬНЫЙ РАЗДЕЛ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(тематические модули по всем направлениям развития ребенка)</a:t>
          </a:r>
          <a:endParaRPr lang="ru-RU" sz="1800" kern="1200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6715172" cy="7858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836D2-29C3-49ED-BBFC-7BFE4C7CC81E}">
      <dsp:nvSpPr>
        <dsp:cNvPr id="0" name=""/>
        <dsp:cNvSpPr/>
      </dsp:nvSpPr>
      <dsp:spPr>
        <a:xfrm>
          <a:off x="0" y="0"/>
          <a:ext cx="7143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AD623-0129-40EF-9067-B835487A08C0}">
      <dsp:nvSpPr>
        <dsp:cNvPr id="0" name=""/>
        <dsp:cNvSpPr/>
      </dsp:nvSpPr>
      <dsp:spPr>
        <a:xfrm>
          <a:off x="0" y="0"/>
          <a:ext cx="7143768" cy="857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ОРГАНИЗАЦИОННЫЙ РАЗДЕЛ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(материально-техническое обеспечение программы, режим дня, планирование и оснащение РППС)</a:t>
          </a:r>
          <a:endParaRPr lang="ru-RU" sz="1800" b="1" kern="1200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7143768" cy="8572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F2DE5-BD1D-442F-90B7-E97E59736A6C}">
      <dsp:nvSpPr>
        <dsp:cNvPr id="0" name=""/>
        <dsp:cNvSpPr/>
      </dsp:nvSpPr>
      <dsp:spPr>
        <a:xfrm>
          <a:off x="0" y="0"/>
          <a:ext cx="72152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C34C5-E0C7-4543-B51C-4EE6FC8691BC}">
      <dsp:nvSpPr>
        <dsp:cNvPr id="0" name=""/>
        <dsp:cNvSpPr/>
      </dsp:nvSpPr>
      <dsp:spPr>
        <a:xfrm>
          <a:off x="0" y="0"/>
          <a:ext cx="7215238" cy="857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ДОПОЛНИТЕЛЬНЫЙ РАЗДЕЛ</a:t>
          </a:r>
          <a:r>
            <a:rPr lang="ru-RU" sz="2000" b="1" kern="1200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(презентация основных сведений из программы для родителей)</a:t>
          </a:r>
          <a:endParaRPr lang="ru-RU" sz="2000" b="1" kern="1200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7215238" cy="857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D66E9-DF2E-47D4-80FA-1A3DF4E3F527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B7CA3-927B-4C41-8A89-FE565CEC88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69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Педагогам предоставляется право варьировать место занятий в педагогическом процессе, интегрируя (объединяя) содержание различных видов занятий в зависимости от поставленных целей и задач обучения и воспитания. Воспитатели и узкие специалисты координируют содержание проводимых занятий, осуществляя совместное планирование, обсуждая достижения и проблемы отдельных детей и группы в целом.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B7CA3-927B-4C41-8A89-FE565CEC882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Педагогам предоставляется право варьировать место занятий в педагогическом процессе, интегрируя (объединяя) содержание различных видов занятий в зависимости от поставленных целей и задач обучения и воспитания. Воспитатели и узкие специалисты координируют содержание проводимых занятий, осуществляя совместное планирование, обсуждая достижения и проблемы отдельных детей и группы в целом.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B7CA3-927B-4C41-8A89-FE565CEC882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6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76672"/>
            <a:ext cx="8715436" cy="2880320"/>
          </a:xfrm>
        </p:spPr>
        <p:txBody>
          <a:bodyPr>
            <a:normAutofit fontScale="25000" lnSpcReduction="20000"/>
          </a:bodyPr>
          <a:lstStyle/>
          <a:p>
            <a:pPr algn="ctr" fontAlgn="base"/>
            <a:r>
              <a:rPr lang="ru-RU" sz="96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Краткая презентация  </a:t>
            </a:r>
          </a:p>
          <a:p>
            <a:pPr algn="ctr" fontAlgn="base"/>
            <a:r>
              <a:rPr lang="ru-RU" sz="96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о</a:t>
            </a:r>
            <a:r>
              <a:rPr lang="ru-RU" sz="9600" b="1" i="1" dirty="0" smtClean="0">
                <a:solidFill>
                  <a:srgbClr val="002060"/>
                </a:solidFill>
                <a:latin typeface="Monotype Corsiva" pitchFamily="66" charset="0"/>
              </a:rPr>
              <a:t>сновной  образовательной  программы</a:t>
            </a:r>
          </a:p>
          <a:p>
            <a:pPr algn="ctr" fontAlgn="base"/>
            <a:r>
              <a:rPr lang="ru-RU" sz="9600" b="1" i="1" dirty="0" smtClean="0">
                <a:solidFill>
                  <a:srgbClr val="002060"/>
                </a:solidFill>
                <a:latin typeface="Monotype Corsiva" pitchFamily="66" charset="0"/>
              </a:rPr>
              <a:t>муниципального дошкольного</a:t>
            </a:r>
          </a:p>
          <a:p>
            <a:pPr algn="ctr" fontAlgn="base"/>
            <a:r>
              <a:rPr lang="ru-RU" sz="9600" b="1" i="1" dirty="0" smtClean="0">
                <a:solidFill>
                  <a:srgbClr val="002060"/>
                </a:solidFill>
                <a:latin typeface="Monotype Corsiva" pitchFamily="66" charset="0"/>
              </a:rPr>
              <a:t>образовательного учреждения </a:t>
            </a:r>
          </a:p>
          <a:p>
            <a:pPr algn="ctr" fontAlgn="base"/>
            <a:r>
              <a:rPr lang="ru-RU" sz="9600" b="1" i="1" dirty="0" smtClean="0">
                <a:solidFill>
                  <a:srgbClr val="002060"/>
                </a:solidFill>
                <a:latin typeface="Monotype Corsiva" pitchFamily="66" charset="0"/>
              </a:rPr>
              <a:t>«Детский сад № </a:t>
            </a:r>
            <a:r>
              <a:rPr lang="ru-RU" sz="9600" b="1" i="1" dirty="0" smtClean="0">
                <a:solidFill>
                  <a:srgbClr val="002060"/>
                </a:solidFill>
                <a:latin typeface="Monotype Corsiva" pitchFamily="66" charset="0"/>
              </a:rPr>
              <a:t>59»</a:t>
            </a:r>
            <a:endParaRPr lang="ru-RU" sz="96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base"/>
            <a:r>
              <a:rPr lang="ru-RU" sz="9600" b="1" i="1" dirty="0" smtClean="0">
                <a:solidFill>
                  <a:srgbClr val="002060"/>
                </a:solidFill>
                <a:latin typeface="Monotype Corsiva" pitchFamily="66" charset="0"/>
              </a:rPr>
              <a:t>Красноперекопского района</a:t>
            </a:r>
          </a:p>
          <a:p>
            <a:pPr algn="ctr" fontAlgn="base"/>
            <a:r>
              <a:rPr lang="ru-RU" sz="9600" b="1" dirty="0" smtClean="0">
                <a:solidFill>
                  <a:srgbClr val="002060"/>
                </a:solidFill>
                <a:latin typeface="Monotype Corsiva" pitchFamily="66" charset="0"/>
              </a:rPr>
              <a:t>г. Ярославля </a:t>
            </a:r>
            <a:endParaRPr lang="ru-RU" sz="96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9600" b="1" dirty="0" smtClean="0">
                <a:solidFill>
                  <a:srgbClr val="660033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9600" dirty="0" smtClean="0">
              <a:solidFill>
                <a:srgbClr val="660033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C:\Users\Детский сад\Downloads\47d7a6f83632c86e1bec78fbce9ac2a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489654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660033"/>
                </a:solidFill>
                <a:latin typeface="Times New Roman" pitchFamily="16" charset="0"/>
              </a:rPr>
              <a:t>Возрастные психофизические особенности развития каждого возраста детей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1214423"/>
            <a:ext cx="8686800" cy="407196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6" charset="0"/>
                <a:ea typeface="SimSun" charset="-122"/>
              </a:rPr>
              <a:t>Дети с 5-6 лет - «УЖЕ БОЛЬШИЕ»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itchFamily="16" charset="0"/>
                <a:ea typeface="SimSun" charset="-122"/>
              </a:rPr>
              <a:t>Ключ возраста: В развитии ребенка происходит большой скачок: появляется способность управлять своим поведением, а так же процессами внимания и запоминания.</a:t>
            </a:r>
          </a:p>
          <a:p>
            <a:pPr algn="ctr"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002060"/>
              </a:solidFill>
              <a:latin typeface="Times New Roman" pitchFamily="16" charset="0"/>
              <a:ea typeface="SimSun" charset="-122"/>
            </a:endParaRPr>
          </a:p>
          <a:p>
            <a:pPr algn="ctr"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6" charset="0"/>
                <a:ea typeface="SimSun" charset="-122"/>
              </a:rPr>
              <a:t> Дети с 6-7 лет - «МЕЧТАТЕЛИ, ПОМОЩНИКИ, БУДУЩИЕ УЧЕНИКИ!»</a:t>
            </a:r>
          </a:p>
          <a:p>
            <a:pPr>
              <a:buClrTx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itchFamily="16" charset="0"/>
                <a:ea typeface="SimSun" charset="-122"/>
              </a:rPr>
              <a:t>Ключ возраста: Произвольность поведения и психических процессов имеет решающее </a:t>
            </a:r>
            <a:r>
              <a:rPr lang="ru-RU" dirty="0" smtClean="0">
                <a:solidFill>
                  <a:srgbClr val="002060"/>
                </a:solidFill>
                <a:ea typeface="SimSun" charset="-122"/>
              </a:rPr>
              <a:t>значение </a:t>
            </a:r>
            <a:r>
              <a:rPr lang="ru-RU" dirty="0" smtClean="0">
                <a:solidFill>
                  <a:srgbClr val="002060"/>
                </a:solidFill>
                <a:latin typeface="Times New Roman" pitchFamily="16" charset="0"/>
                <a:ea typeface="SimSun" charset="-122"/>
              </a:rPr>
              <a:t>для успешности школьного обучения, ибо означает умение ребенка подчинять свои действия требованиям учителя</a:t>
            </a:r>
          </a:p>
          <a:p>
            <a:endParaRPr lang="ru-RU" dirty="0">
              <a:solidFill>
                <a:srgbClr val="660033"/>
              </a:solidFill>
            </a:endParaRPr>
          </a:p>
        </p:txBody>
      </p:sp>
      <p:pic>
        <p:nvPicPr>
          <p:cNvPr id="4" name="Picture 13" descr="http://schtern.com/assets/images/217163-Entwicklungshil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944" y="4643446"/>
            <a:ext cx="396044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777318" cy="542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</a:t>
            </a:r>
            <a:endParaRPr lang="ru-RU" sz="20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1071546"/>
            <a:ext cx="8686800" cy="5357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Целевые ориентиры образования в младенческом и раннем возрасте: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 проявляет навыки опрятности;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Проявляет отрицательное отношение к грубости, жадности;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Соблюдает правила элементарной вежливости (самостоятельно или по напоминанию говорит «спасибо», «здравствуйте», «до свидания», «спокойной ночи» (в семье, в группе)); имеет первичные представления об элементарных правилах поведения в детском саду, дома, на улице и старается соблюдать их;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игрушек. Речь становится полноценным средством общения с другими детьми;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взрослого. Эмоционально откликается на игру, предложенную взрослым, принимает игровую задачу;</a:t>
            </a:r>
          </a:p>
          <a:p>
            <a:pPr lvl="0">
              <a:buNone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777318" cy="542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</a:t>
            </a:r>
            <a:endParaRPr lang="ru-RU" sz="20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1071546"/>
            <a:ext cx="8686800" cy="5357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Целевые ориентиры образования в младенческом и раннем возрасте: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Проявляет интерес к сверстникам; наблюдает за их действиями и подражает им. Умеет играть рядом со сверстниками, не мешая им. Проявляет интерес к совместным играм небольшими группами;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Проявляет интерес к окружающему миру природы, с интересом участвует в сезонных наблюдениях;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Проявляет интерес к стихам, песням и сказкам, рассматриванию картинок, стремится двигаться под музыку; эмоционально откликается на различные произведения культуры и искусства;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пониманием следит за действиями героев кукольного театра; проявляет желание участвовать в театрализованных и сюжетно-ролевых играх;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Проявляет интерес к продуктивной деятельности (рисование, лепка, конструирование, аппликация);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ребенка развита крупная моторика, он стремится осваивать различные виды движений (бег, лазанье, перешагивание и пр.). С интересом уча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ствует в подвижных играх с простым содержанием, несложными движениями.</a:t>
            </a:r>
          </a:p>
          <a:p>
            <a:pPr>
              <a:buNone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777318" cy="542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</a:t>
            </a:r>
            <a:endParaRPr lang="ru-RU" sz="20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1214422"/>
            <a:ext cx="8686800" cy="48657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Целевые ориентиры на этапе завершения дошкольного образования: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овладевает основными культурными средствами, способами деятельности, проявляет инициативу и самостоятельность в разных видах деятельности —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конфликты. Умеет выражать и отстаивать свою позицию по разным вопросам;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Способен сотрудничать и выполнять как лидерские, так и исполнительские функции в совместной деятельности;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Понимает, что все люди равны вне зависимости от их социального происхождения, этнической принадлежности, религиозных и других верований, их физических и психических особенностей;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Проявляет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эмпатию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отношению к другим людям, готовность прийти на помощь тем, кто в этом нуждается.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Проявляет умение слышать других и стремление быть понятым другими;</a:t>
            </a:r>
          </a:p>
          <a:p>
            <a:pPr>
              <a:buNone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777318" cy="542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</a:t>
            </a:r>
            <a:endParaRPr lang="ru-RU" sz="20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1000108"/>
            <a:ext cx="8686800" cy="50800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Целевые ориентиры на этапе завершения дошкольного образования: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обладает развитым воображением, которое реализуется в разных видах деятельности, и прежде всего в игре; владеет разными формами и видами игры, различает условную и реальную ситуации; умеет подчиняться разным правилам и социальным нормам. Умеет распознавать различные ситуации и адекватно их оценивать;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достаточно хорошо владеет устной речью, может выражать свои мысли и желания, использовать речь для выражения своих мыслей, чувств и желаний, построения речевого высказывания в ситуации общения, выделять звуки в словах, у ребенка складываются предпосылки грамотности;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навыки личной гигиены.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Проявляет ответственность за начатое дело;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способен к принятию собственных решений, опираясь на свои знания и умения в различных видах деятельности;</a:t>
            </a:r>
          </a:p>
          <a:p>
            <a:pPr>
              <a:buNone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777318" cy="542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</a:t>
            </a:r>
            <a:endParaRPr lang="ru-RU" sz="20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1000108"/>
            <a:ext cx="8686800" cy="50800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Целевые ориентиры на этапе завершения дошкольного образования: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 новому, то есть проявляет желание узнавать новое, самостоятельно добывать новые знания; положительно относится к обучению в школе;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Проявляет уважение к жизни (в различных ее формах) и заботу об окружающей среде;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Эмоционально отзывается на красоту окружающего мира, произведения народного и профессионального искусства (музыку, танцы, театральную деятельность, изобразительную деятельность и т. д.);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Проявляет патриотические чувства, ощущает гордость за свою страну, ее достижения, имеет представление о ее географическом разнообразии, многонациональности, важнейших исторических событиях;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Имеет первичные представления о себе, семье, традиционных семейных ценностях, включая традиционные гендерные ориентации, проявляет уважение к своему и противоположному полу;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Соблюдает элементарные общепринятые нормы, имеет первичные ценностные представления о том, «что такое хорошо и что такое плохо», стремится поступать хорошо; проявляет уважение к старшим и заботу о младших;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Имеет начальные представления о здоровом образе жизни. Воспринимает здоровый образ жизни как ценность.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7153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  Программы</a:t>
            </a:r>
            <a:br>
              <a:rPr lang="ru-RU" sz="31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Содержание Программы включает различные виды деятельности совокупность, которых обеспечивает разностороннее развитие детей с учетом их возрастных и индивидуальных особенностей в образовательных областях:</a:t>
            </a:r>
            <a:r>
              <a:rPr lang="ru-RU" sz="2400" dirty="0" smtClean="0">
                <a:solidFill>
                  <a:srgbClr val="660066"/>
                </a:solidFill>
              </a:rPr>
              <a:t/>
            </a:r>
            <a:br>
              <a:rPr lang="ru-RU" sz="2400" dirty="0" smtClean="0">
                <a:solidFill>
                  <a:srgbClr val="660066"/>
                </a:solidFill>
              </a:rPr>
            </a:br>
            <a:endParaRPr lang="ru-RU" sz="2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57158" y="2714620"/>
            <a:ext cx="2857520" cy="1428760"/>
          </a:xfrm>
          <a:prstGeom prst="hexag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ru-RU" sz="15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</p:txBody>
      </p:sp>
      <p:sp>
        <p:nvSpPr>
          <p:cNvPr id="5" name="Шестиугольник 4"/>
          <p:cNvSpPr/>
          <p:nvPr/>
        </p:nvSpPr>
        <p:spPr>
          <a:xfrm>
            <a:off x="500034" y="4857760"/>
            <a:ext cx="2571768" cy="1500198"/>
          </a:xfrm>
          <a:prstGeom prst="hexag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6" name="Шестиугольник 5"/>
          <p:cNvSpPr/>
          <p:nvPr/>
        </p:nvSpPr>
        <p:spPr>
          <a:xfrm>
            <a:off x="3143240" y="4071942"/>
            <a:ext cx="2643206" cy="1571636"/>
          </a:xfrm>
          <a:prstGeom prst="hexago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sp>
        <p:nvSpPr>
          <p:cNvPr id="7" name="Шестиугольник 6"/>
          <p:cNvSpPr/>
          <p:nvPr/>
        </p:nvSpPr>
        <p:spPr>
          <a:xfrm>
            <a:off x="5929322" y="4714884"/>
            <a:ext cx="2714644" cy="1500198"/>
          </a:xfrm>
          <a:prstGeom prst="hexag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</p:txBody>
      </p:sp>
      <p:sp>
        <p:nvSpPr>
          <p:cNvPr id="8" name="Шестиугольник 7"/>
          <p:cNvSpPr/>
          <p:nvPr/>
        </p:nvSpPr>
        <p:spPr>
          <a:xfrm>
            <a:off x="5786446" y="2643182"/>
            <a:ext cx="2787409" cy="1500198"/>
          </a:xfrm>
          <a:prstGeom prst="hexag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Виды деятельности</a:t>
            </a:r>
            <a:endParaRPr lang="ru-RU" sz="32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8064896" cy="47525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 (общении, игре, познавательно-исследовательской деятельности - как сквозных механизмах развития ребенка)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152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Виды деятельности</a:t>
            </a:r>
            <a:endParaRPr lang="ru-RU" sz="28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908720"/>
            <a:ext cx="8686800" cy="544923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для детей дошкольного возраста (3 года - 8 лет):</a:t>
            </a:r>
            <a:endParaRPr lang="ru-RU" sz="20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ряд видов деятельности, таких как игровая, включая сюжетно-ролевую игру, игру с правилами и другие виды игры;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коммуникативная (общение и взаимодействие со взрослыми и сверстниками);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 (исследования объектов окружающего мира и экспериментирования с ними);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восприятие художественной литературы и фольклора;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самообслуживание и элементарный бытовой труд (в помещении и на улице);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конструирование из разного материала, включая конструкторы, модули, бумагу, природный и иной материал;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изобразительная (рисование, лепка, аппликация);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музыкальная (восприятие и понимание смысла музыкальных произведений, пение, музыкально-ритмические движения, игры на детских музыкальных инструментах);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двигательная (овладение основными движениями) формы активности ребенка.</a:t>
            </a:r>
          </a:p>
          <a:p>
            <a:endParaRPr lang="ru-RU" sz="18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160583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Организационный раздел</a:t>
            </a:r>
            <a:endParaRPr lang="ru-RU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357298"/>
            <a:ext cx="8848756" cy="40005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142984"/>
            <a:ext cx="5929354" cy="535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23528" y="1285860"/>
            <a:ext cx="864096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Образовательный процесс в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детском саду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предусматривает решение программных образовательных задач и включает: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 -  совместная образовательная деятельность взрослых и детей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 -  самостоятельная деятельность детей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первом блоке содержание организуется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комплексно - тематически,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 втором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соответствии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традиционными видами детской деятельности.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Совместная образовательная деятельность детей и взрослых осуществляется как в ходе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непосредственно образовательной деятельности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так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ходе осуществления режимных моментов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 предполагает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индивидуальную, подгрупповую и групповую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организации.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00042"/>
            <a:ext cx="8721570" cy="9127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Основная  образовательная программа ДОУ разработана </a:t>
            </a:r>
            <a:b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 соответствии  с ФГОС ДО</a:t>
            </a:r>
            <a:endParaRPr lang="ru-RU" sz="28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Воспитатель\Desktop\getImag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928802"/>
            <a:ext cx="6643734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4" descr="https://yesfin.ru/pictures/pages/%D0%B3%D0%BE%D1%81%D1%82%D0%BE%D1%80%D0%B3%D0%B8/%D0%92%D0%BD%D0%B8%D0%BC%D0%B0%D0%BD%D0%B8%D0%B5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1785926"/>
            <a:ext cx="19558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4929198"/>
            <a:ext cx="177323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5357826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 от 17 октября 2013 г. N 1155 г. Москва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"Об утверждении федерального государственного образовательного стандарта дошкольного образования")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6672"/>
            <a:ext cx="6512511" cy="8091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Организационный раздел</a:t>
            </a:r>
            <a:endParaRPr lang="ru-RU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1357298"/>
            <a:ext cx="8534182" cy="51435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Образовательный процесс ДОУ строится: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адекватных возрасту формах  работы с детьми максимальном развитии всех специфических видах деятельности и, в первую очередь. Игры как ведущего вида детской деятельности ребенка – дошкольника;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использовании современных личностно – ориентированных технологий, направленных на партнерство, сотрудничество педагогов и ребенка;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субъективной (партнерской, равноправной) позиции взрослого и ребенка;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основе диалогического, а не монологического общения взрослого с детьми;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продуктивном взаимодействии ребенка со взрослыми и сверстниками.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основу положен комплексно – тематический принцип планирования – темы, актуальные для каждой возрастной группы, которые реализуются во всех образовательных областях.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142984"/>
            <a:ext cx="5929354" cy="535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28586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04664"/>
            <a:ext cx="6512511" cy="738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Программы, реализуемые в ДОУ</a:t>
            </a:r>
            <a:endParaRPr lang="ru-RU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357298"/>
            <a:ext cx="8848756" cy="40005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pic>
        <p:nvPicPr>
          <p:cNvPr id="4" name="Picture 2" descr="C:\Users\Воспитатель\Desktop\a701b99e-e49b-11e3-9f26-6cf049e4f0a7_208x300_pc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29322" y="1357298"/>
            <a:ext cx="3002724" cy="4330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1142984"/>
            <a:ext cx="5869886" cy="535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  МДОУ  «Детского сада №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разработана в соответствии с ФГОС ДО  и с учетом Примерной основной образовательной программы дошкольного образования, одобренной решением федерального учебно-методического объединения по общему образованию (протокол от 20 мая 2015 г. № 2/15), а так же  авторской комплексной общеобразовательной программой дошкольного образования  «От рождения до школы» под редакцией Н.Е. Вераксы, Т.С. Комаровой, М.А. Васильевой.</a:t>
            </a:r>
          </a:p>
          <a:p>
            <a:pPr>
              <a:buNone/>
            </a:pP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57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Основные формы сотрудничества  с родителями (законными представителями) воспитанников</a:t>
            </a:r>
            <a:endParaRPr lang="ru-RU" sz="2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3430" t="7805" r="3067" b="24548"/>
          <a:stretch>
            <a:fillRect/>
          </a:stretch>
        </p:blipFill>
        <p:spPr bwMode="auto">
          <a:xfrm>
            <a:off x="285720" y="1214422"/>
            <a:ext cx="8521339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1156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Принципы взаимодействия </a:t>
            </a:r>
            <a:b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 семьями воспитанников</a:t>
            </a:r>
            <a:endParaRPr lang="ru-RU" sz="2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1357298"/>
            <a:ext cx="8686800" cy="4722827"/>
          </a:xfrm>
        </p:spPr>
        <p:txBody>
          <a:bodyPr>
            <a:normAutofit fontScale="925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активности и сознательности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 участие всего коллектива ДОУ и родителей в поиске современных форм и методов сотрудничества с семьей;</a:t>
            </a:r>
          </a:p>
          <a:p>
            <a:pPr lvl="0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открытости и доверия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предоставление каждому родителю возможности знать и видеть, как развиваются и живут дети в детском саду;</a:t>
            </a:r>
          </a:p>
          <a:p>
            <a:pPr lvl="0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сотрудничества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общение «на равных»; совместная деятельность, которая осуществляется на основании социальной перцепции и с помощью общения;</a:t>
            </a:r>
          </a:p>
          <a:p>
            <a:pPr lvl="0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согласованного взаимодействия 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возможность высказывать друг другу свои соображения о тех или иных проблемах воспитания;</a:t>
            </a:r>
          </a:p>
          <a:p>
            <a:pPr lvl="0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воздействия на семью через ребенка –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если жизнь в группе эмоционально насыщена, комфортна, содержательна, то ребенок обязательно поделится впечатлениями с родителями.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100013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6" charset="0"/>
              </a:rPr>
              <a:t>Модель сотрудничества семьи и детского сада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6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14018170"/>
              </p:ext>
            </p:extLst>
          </p:nvPr>
        </p:nvGraphicFramePr>
        <p:xfrm>
          <a:off x="304800" y="1143001"/>
          <a:ext cx="8686800" cy="513358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343400"/>
                <a:gridCol w="4343400"/>
              </a:tblGrid>
              <a:tr h="305064">
                <a:tc>
                  <a:txBody>
                    <a:bodyPr/>
                    <a:lstStyle/>
                    <a:p>
                      <a:pPr marR="2247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Направления взаимодействия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взаимодействия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14503">
                <a:tc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семьи, запросов, уровня психолого-педагогической компетентности. Семейных ценностей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социологическое обследование по определению социального статуса и микроклимата семьи; 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беседы (администрация, воспитатели, специалисты);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наблюдения за процессом общения членов семьи с ребенком;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анкетирование;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мониторинга потребностей семей в дополнительных услугах.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98680">
                <a:tc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Информирование родителей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рекламные буклеты;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газета для родителей;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визитная карточка учреждения;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информационные стенды;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выставки детских работ;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личные беседы;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общение по телефону;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индивидуальные записки;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родительские собрания;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официальный сайт МДОУ;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объявления;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фотогазеты;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памятки.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15337">
                <a:tc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Консультирование родителей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Консультации по различным вопросам (индивидуальное, семейное, очное,   консультирование)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100013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6" charset="0"/>
              </a:rPr>
              <a:t>Модель сотрудничества семьи и детского сада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6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56835795"/>
              </p:ext>
            </p:extLst>
          </p:nvPr>
        </p:nvGraphicFramePr>
        <p:xfrm>
          <a:off x="285721" y="1340768"/>
          <a:ext cx="8705880" cy="525658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362480"/>
                <a:gridCol w="4343400"/>
              </a:tblGrid>
              <a:tr h="269978">
                <a:tc>
                  <a:txBody>
                    <a:bodyPr/>
                    <a:lstStyle/>
                    <a:p>
                      <a:pPr marR="2247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Направления взаимодействия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взаимодействия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17730">
                <a:tc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Просвещение и обучение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родителей</a:t>
                      </a:r>
                    </a:p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запросу родителей или по выявленной проблеме: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индивидуальные консультации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подгрупповые консультации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родительские собрания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мастер-классы;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приглашения специалистов;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официальный сайт организации;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творческие задания;</a:t>
                      </a:r>
                    </a:p>
                    <a:p>
                      <a:pPr marL="228600"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папки-передвижки;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папки-раскладушки.</a:t>
                      </a:r>
                    </a:p>
                  </a:txBody>
                  <a:tcPr marL="68580" marR="68580" marT="0" marB="0"/>
                </a:tc>
              </a:tr>
              <a:tr h="2277554">
                <a:tc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Совместная деятельность   и семьи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организация совместных праздников;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совместная проектная деятельность;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выставки семейного творчества;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семейные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фотоколлажи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субботники;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досуги с активным вовлечением родителей.</a:t>
                      </a:r>
                    </a:p>
                  </a:txBody>
                  <a:tcPr marL="68580" marR="68580" marT="0" marB="0"/>
                </a:tc>
              </a:tr>
              <a:tr h="691322">
                <a:tc gridSpan="2"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6600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1142984"/>
            <a:ext cx="8686800" cy="49371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buNone/>
            </a:pPr>
            <a:endParaRPr lang="ru-RU" sz="40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2" descr="C:\Users\Детский сад\Downloads\11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348880"/>
            <a:ext cx="767464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Общие сведения</a:t>
            </a:r>
            <a:endParaRPr lang="ru-RU" sz="32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1124744"/>
            <a:ext cx="6805990" cy="4104456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lnSpc>
                <a:spcPts val="24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</a:t>
            </a:r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ts val="24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ts val="24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«Детский сад № 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59»</a:t>
            </a:r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ts val="24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Красноперекопского района</a:t>
            </a:r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ts val="24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г. Ярославля </a:t>
            </a:r>
          </a:p>
          <a:p>
            <a:pPr fontAlgn="base"/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150002 </a:t>
            </a:r>
            <a:r>
              <a:rPr lang="ru-RU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г. Ярославль, </a:t>
            </a:r>
            <a:r>
              <a:rPr lang="ru-RU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ул.Красноперекопская,9 (1 здание)</a:t>
            </a:r>
          </a:p>
          <a:p>
            <a:pPr fontAlgn="base"/>
            <a:r>
              <a:rPr lang="ru-RU" u="sng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ул. Маланова, 2а    (2 здание)</a:t>
            </a:r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(код города 4852) 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75-57-96, 32-63-44</a:t>
            </a:r>
          </a:p>
          <a:p>
            <a:pPr fontAlgn="base"/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yardou059@yandex.ru</a:t>
            </a:r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	</a:t>
            </a:r>
          </a:p>
          <a:p>
            <a:pPr algn="ctr" fontAlgn="base">
              <a:lnSpc>
                <a:spcPts val="24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3" descr="http://www.kinhdoanhquamang.net/kcfinder/upload/images/kinh-doanh-qua-mang-hieu-qua-chat-lu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48680"/>
            <a:ext cx="2773542" cy="25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902152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Характеристика ДОУ</a:t>
            </a:r>
            <a:endParaRPr lang="ru-RU" sz="28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1124745"/>
            <a:ext cx="8678768" cy="4995120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Образовательная программа ориентирована на 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реализацию основных задач ФГОС и создает условия для обеспечения в полном объеме права детей на образование.</a:t>
            </a:r>
          </a:p>
          <a:p>
            <a:pPr indent="11113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«Детский сад №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работает в режиме 5-ти дневной недели с выходными днями: суббота, воскресенье и праздничные дни.    Время пребывания детей: с 7.00 до 19.00 (12 часов).</a:t>
            </a:r>
          </a:p>
          <a:p>
            <a:pPr indent="11113">
              <a:lnSpc>
                <a:spcPts val="24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113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МДОУ «Детский сад №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 обучение, воспитание в интересах личности, общества, государства, обеспечивает охрану жизни и укрепление здоровья, создает благоприятные условия для разностороннего развития личности, в том числе возможность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удовлетворения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потребности ребенка в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самообразовании.</a:t>
            </a:r>
          </a:p>
          <a:p>
            <a:pPr indent="11113">
              <a:lnSpc>
                <a:spcPts val="24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113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наполняемости группы соответствуют требованиям СанПин2.4.1.3049-13.</a:t>
            </a:r>
          </a:p>
          <a:p>
            <a:pPr indent="11113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Ежегодный контингент воспитанников формируется на основе социального заказа родителей. 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76607" cy="1368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Количество групп в  ДОУ</a:t>
            </a:r>
            <a:endParaRPr lang="ru-RU" sz="2800" b="1" dirty="0">
              <a:solidFill>
                <a:srgbClr val="66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1844824"/>
            <a:ext cx="7992888" cy="417646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МДОУ «Детский сад №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функционируют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Bef>
                <a:spcPts val="0"/>
              </a:spcBef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 для детей раннего возраста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(1,5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3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>
              <a:spcBef>
                <a:spcPts val="0"/>
              </a:spcBef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групп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дошкольного возраста (3 – 7 лет)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Программы</a:t>
            </a:r>
            <a:b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b="1" dirty="0">
              <a:solidFill>
                <a:srgbClr val="660033"/>
              </a:solidFill>
            </a:endParaRPr>
          </a:p>
        </p:txBody>
      </p:sp>
      <p:pic>
        <p:nvPicPr>
          <p:cNvPr id="4" name="Picture 7" descr="https://yt3.ggpht.com/-WQzgKUY4KnY/AAAAAAAAAAI/AAAAAAAAAAA/Wic32YNFdVU/s900-c-k-no/photo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1334257" cy="113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2214546" y="1643050"/>
          <a:ext cx="6429420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7" descr="https://yt3.ggpht.com/-WQzgKUY4KnY/AAAAAAAAAAI/AAAAAAAAAAA/Wic32YNFdVU/s900-c-k-no/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71744"/>
            <a:ext cx="1334257" cy="113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ttps://yt3.ggpht.com/-WQzgKUY4KnY/AAAAAAAAAAI/AAAAAAAAAAA/Wic32YNFdVU/s900-c-k-no/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786190"/>
            <a:ext cx="1334257" cy="113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https://yt3.ggpht.com/-WQzgKUY4KnY/AAAAAAAAAAI/AAAAAAAAAAA/Wic32YNFdVU/s900-c-k-no/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214950"/>
            <a:ext cx="1334257" cy="113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хема 11"/>
          <p:cNvGraphicFramePr/>
          <p:nvPr/>
        </p:nvGraphicFramePr>
        <p:xfrm>
          <a:off x="2143109" y="2786058"/>
          <a:ext cx="6715172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2000232" y="4071942"/>
          <a:ext cx="7143768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1714480" y="5357826"/>
          <a:ext cx="7215238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Цель   </a:t>
            </a:r>
            <a:endParaRPr lang="ru-RU" sz="32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1214422"/>
            <a:ext cx="8686800" cy="48657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Целью  данной  Программы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 накопление ребенком  культурного  опыта  деятельности  и общения  в процессе  активного взаимодействия с окружающим миром, другими детьми и взрослыми, решения задач и  проблем (в соответствии с возрастом)  как основы для формирования в его  сознании  целостной картины  мира, готовности к непрерывному образованию, саморазвитию и успешной самореализации  на  всех этапах жизни.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572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Принципы и подходы  ООП ДОУ</a:t>
            </a:r>
            <a:endParaRPr lang="ru-RU" sz="32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1285860"/>
            <a:ext cx="8686800" cy="479426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 индивидуализации,  учета  возможностей,  особенностей  развития  и потребностей каждого ребенка;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 признания  каждого  ребенка  полноправным  участником образовательного процесса;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принцип  поддержки  детской  инициативы  и  формирования  познавательных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интересов каждого ребенка;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принцип интеграции усилий специалистов;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принцип  конкретности  и  доступности  учебного  материала,  соответствия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требований,  методов,  приемов  и  условия  образования  индивидуальным  и  возрастным особенностям детей;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систематичности и взаимосвязи учебного материала;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принцип постепенности подачи учебного материала;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принцип  концентрического  наращивания  информации  в  каждой  из последующих возрастных групп во всех пяти образовательных областях.</a:t>
            </a:r>
          </a:p>
          <a:p>
            <a:pPr>
              <a:buFont typeface="Wingdings" pitchFamily="2" charset="2"/>
              <a:buChar char="v"/>
            </a:pPr>
            <a:endParaRPr lang="ru-RU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660033"/>
                </a:solidFill>
                <a:latin typeface="Times New Roman" pitchFamily="16" charset="0"/>
              </a:rPr>
              <a:t>Возрастные психофизические особенности развития каждого возраста детей</a:t>
            </a:r>
            <a:endParaRPr lang="ru-RU" sz="2400" b="1" dirty="0">
              <a:solidFill>
                <a:srgbClr val="66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1214422"/>
            <a:ext cx="8686800" cy="4572032"/>
          </a:xfrm>
        </p:spPr>
        <p:txBody>
          <a:bodyPr>
            <a:normAutofit lnSpcReduction="10000"/>
          </a:bodyPr>
          <a:lstStyle/>
          <a:p>
            <a:pPr algn="ctr"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6" charset="0"/>
                <a:ea typeface="SimSun" charset="-122"/>
              </a:rPr>
              <a:t>Дети от 2-3 лет - «ДУМАЮ, ДЕЙСТВУЯ!»</a:t>
            </a:r>
          </a:p>
          <a:p>
            <a:pPr>
              <a:buClrTx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itchFamily="16" charset="0"/>
                <a:ea typeface="SimSun" charset="-122"/>
              </a:rPr>
              <a:t>Ключ возраста: До 5 лет все основные психические процессы -внимание, мышление, память носят у ребенка непроизвольный характер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6" charset="0"/>
                <a:ea typeface="SimSun" charset="-122"/>
              </a:rPr>
              <a:t>.</a:t>
            </a:r>
          </a:p>
          <a:p>
            <a:pPr algn="ctr"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6" charset="0"/>
                <a:ea typeface="SimSun" charset="-122"/>
              </a:rPr>
              <a:t>Дети от 3-4 лет - «Я САМ!»</a:t>
            </a:r>
          </a:p>
          <a:p>
            <a:pPr>
              <a:buClrTx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itchFamily="16" charset="0"/>
                <a:ea typeface="SimSun" charset="-122"/>
              </a:rPr>
              <a:t>Ключ возраста: в период от 2,5-3,5 лет ребенок проживает кризис трех лет. Он начинает осознавать себя отдельным человеческим существом, имеющим собственную волю. Его поведение-череда «Я хочу!» и «Я не хочу!»; «Я буду!» и «Я не буду</a:t>
            </a:r>
            <a:r>
              <a:rPr lang="ru-RU" dirty="0" smtClean="0">
                <a:solidFill>
                  <a:srgbClr val="002060"/>
                </a:solidFill>
                <a:latin typeface="Times New Roman" pitchFamily="16" charset="0"/>
                <a:ea typeface="SimSun" charset="-122"/>
              </a:rPr>
              <a:t>!»</a:t>
            </a:r>
            <a:endParaRPr lang="ru-RU" dirty="0" smtClean="0">
              <a:solidFill>
                <a:srgbClr val="002060"/>
              </a:solidFill>
              <a:latin typeface="Times New Roman" pitchFamily="16" charset="0"/>
              <a:ea typeface="SimSun" charset="-122"/>
            </a:endParaRPr>
          </a:p>
          <a:p>
            <a:pPr algn="ctr"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6" charset="0"/>
                <a:ea typeface="SimSun" charset="-122"/>
              </a:rPr>
              <a:t>Дети с 4-5 лет - «ЛЮБОЗНАТЕЛЬНЫЕ ПОЧЕМУЧКИ!»</a:t>
            </a:r>
          </a:p>
          <a:p>
            <a:pPr>
              <a:buClrTx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itchFamily="16" charset="0"/>
                <a:ea typeface="SimSun" charset="-122"/>
              </a:rPr>
              <a:t>Ключ возраста: Четырехлетний ребенок часто задает вопрос «Почему?».  Ему становятся интересны связи явлений, причинно — следственные отношения.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13" descr="http://schtern.com/assets/images/217163-Entwicklungshil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857760"/>
            <a:ext cx="385762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615</TotalTime>
  <Words>1942</Words>
  <Application>Microsoft Office PowerPoint</Application>
  <PresentationFormat>Экран (4:3)</PresentationFormat>
  <Paragraphs>220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Презентация PowerPoint</vt:lpstr>
      <vt:lpstr>  Основная  образовательная программа ДОУ разработана  в соответствии  с ФГОС ДО</vt:lpstr>
      <vt:lpstr> Общие сведения</vt:lpstr>
      <vt:lpstr> Характеристика ДОУ</vt:lpstr>
      <vt:lpstr>Количество групп в  ДОУ</vt:lpstr>
      <vt:lpstr>Структура Программы   </vt:lpstr>
      <vt:lpstr>Цель   </vt:lpstr>
      <vt:lpstr>Принципы и подходы  ООП ДОУ</vt:lpstr>
      <vt:lpstr>Возрастные психофизические особенности развития каждого возраста детей</vt:lpstr>
      <vt:lpstr>Возрастные психофизические особенности развития каждого возраста детей</vt:lpstr>
      <vt:lpstr>Планируемые результаты освоения Программы</vt:lpstr>
      <vt:lpstr>Планируемые результаты освоения Программы</vt:lpstr>
      <vt:lpstr>Планируемые результаты освоения Программы</vt:lpstr>
      <vt:lpstr>Планируемые результаты освоения Программы</vt:lpstr>
      <vt:lpstr>Планируемые результаты освоения Программы</vt:lpstr>
      <vt:lpstr> Образовательные области  Программы  Содержание Программы включает различные виды деятельности совокупность, которых обеспечивает разностороннее развитие детей с учетом их возрастных и индивидуальных особенностей в образовательных областях: </vt:lpstr>
      <vt:lpstr>Виды деятельности</vt:lpstr>
      <vt:lpstr>Виды деятельности</vt:lpstr>
      <vt:lpstr> Организационный раздел</vt:lpstr>
      <vt:lpstr> Организационный раздел</vt:lpstr>
      <vt:lpstr>Программы, реализуемые в ДОУ</vt:lpstr>
      <vt:lpstr>Основные формы сотрудничества  с родителями (законными представителями) воспитанников</vt:lpstr>
      <vt:lpstr>Принципы взаимодействия  с семьями воспитанников</vt:lpstr>
      <vt:lpstr>Модель сотрудничества семьи и детского сада </vt:lpstr>
      <vt:lpstr>Модель сотрудничества семьи и детского сада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Дополнительный раздел</dc:title>
  <cp:lastModifiedBy>Детский сад</cp:lastModifiedBy>
  <cp:revision>85</cp:revision>
  <dcterms:modified xsi:type="dcterms:W3CDTF">2019-06-03T08:22:26Z</dcterms:modified>
</cp:coreProperties>
</file>