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7" r:id="rId3"/>
    <p:sldId id="297" r:id="rId4"/>
    <p:sldId id="298" r:id="rId5"/>
    <p:sldId id="309" r:id="rId6"/>
    <p:sldId id="299" r:id="rId7"/>
    <p:sldId id="269" r:id="rId8"/>
    <p:sldId id="300" r:id="rId9"/>
    <p:sldId id="301" r:id="rId10"/>
    <p:sldId id="292" r:id="rId11"/>
    <p:sldId id="294" r:id="rId12"/>
    <p:sldId id="310" r:id="rId13"/>
    <p:sldId id="311" r:id="rId14"/>
    <p:sldId id="295" r:id="rId15"/>
    <p:sldId id="312" r:id="rId16"/>
    <p:sldId id="296" r:id="rId17"/>
    <p:sldId id="29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305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4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D269-764F-427E-BF00-4F8C3208696A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E2D9-D538-424D-84A2-CE3FFE65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28.09.2017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57232"/>
            <a:ext cx="8820472" cy="37150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sz="400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«Деятельностный подход </a:t>
            </a:r>
            <a:br>
              <a:rPr sz="400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образовательной деятельности </a:t>
            </a:r>
            <a:br>
              <a:rPr sz="400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с дошкольниками»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40959"/>
            <a:ext cx="4427984" cy="13332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973037"/>
            <a:ext cx="8064896" cy="642989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B3305"/>
              </a:solidFill>
            </a:endParaRPr>
          </a:p>
        </p:txBody>
      </p:sp>
      <p:sp>
        <p:nvSpPr>
          <p:cNvPr id="8" name="Скругленный прямоугольник 7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  <p:pic>
        <p:nvPicPr>
          <p:cNvPr id="9" name="Рисунок 8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1571612"/>
            <a:ext cx="5857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 </a:t>
            </a:r>
            <a:b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образовательной деятельности </a:t>
            </a:r>
            <a:b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с дошкольниками»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14422"/>
            <a:ext cx="8463314" cy="48683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solidFill>
                  <a:srgbClr val="6B3305"/>
                </a:solidFill>
              </a:rPr>
              <a:t>7. Договориться с родителями одеть ребенка во что-то определенного цвета; повар приглашает в гости и просит сделать то-то; </a:t>
            </a:r>
            <a:r>
              <a:rPr lang="ru-RU" sz="2300" dirty="0" err="1" smtClean="0">
                <a:solidFill>
                  <a:srgbClr val="6B3305"/>
                </a:solidFill>
              </a:rPr>
              <a:t>муз.рук</a:t>
            </a:r>
            <a:r>
              <a:rPr lang="ru-RU" sz="2300" dirty="0" smtClean="0">
                <a:solidFill>
                  <a:srgbClr val="6B3305"/>
                </a:solidFill>
              </a:rPr>
              <a:t>. обещает интересное развлечение, но надо помочь в том-то</a:t>
            </a:r>
          </a:p>
          <a:p>
            <a:pPr>
              <a:buNone/>
            </a:pPr>
            <a:r>
              <a:rPr lang="ru-RU" sz="2300" dirty="0" smtClean="0">
                <a:solidFill>
                  <a:srgbClr val="6B3305"/>
                </a:solidFill>
              </a:rPr>
              <a:t>8. Специально организованная ситуация (все мыло заменить камушками, мелок кусочком сахара)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установка</a:t>
            </a:r>
            <a:endParaRPr lang="ru-RU" sz="3600" b="1" dirty="0" smtClean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1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500438"/>
            <a:ext cx="3530440" cy="2928958"/>
          </a:xfrm>
          <a:prstGeom prst="rect">
            <a:avLst/>
          </a:prstGeom>
        </p:spPr>
      </p:pic>
      <p:pic>
        <p:nvPicPr>
          <p:cNvPr id="7" name="Рисунок 6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1071546"/>
            <a:ext cx="6929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6B3305"/>
                </a:solidFill>
              </a:rPr>
              <a:t>7. Договориться с родителями одеть ребенка во что-то определенного цвета; повар приглашает в гости и просит сделать то-то; </a:t>
            </a:r>
            <a:r>
              <a:rPr lang="ru-RU" sz="3000" dirty="0" err="1" smtClean="0">
                <a:solidFill>
                  <a:srgbClr val="6B3305"/>
                </a:solidFill>
              </a:rPr>
              <a:t>муз.рук</a:t>
            </a:r>
            <a:r>
              <a:rPr lang="ru-RU" sz="3000" dirty="0" smtClean="0">
                <a:solidFill>
                  <a:srgbClr val="6B3305"/>
                </a:solidFill>
              </a:rPr>
              <a:t>. обещает интересное развлечение, но надо помочь в том-то</a:t>
            </a:r>
          </a:p>
          <a:p>
            <a:pPr>
              <a:buNone/>
            </a:pPr>
            <a:r>
              <a:rPr lang="ru-RU" sz="3000" dirty="0" smtClean="0">
                <a:solidFill>
                  <a:srgbClr val="6B3305"/>
                </a:solidFill>
              </a:rPr>
              <a:t>8. Специально организованная ситуация (все мыло заменить камушками, мелок кусочком сахара)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556792"/>
            <a:ext cx="518457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solidFill>
                  <a:srgbClr val="6B3305"/>
                </a:solidFill>
              </a:rPr>
              <a:t>9. День рождения у ребенка (воспитатель: «Ребята, фантики от конфет кладите в коробочку, они мне нужны для сюрприза». Дети заинтересованы : «Какого?»)</a:t>
            </a:r>
          </a:p>
          <a:p>
            <a:pPr>
              <a:buNone/>
            </a:pPr>
            <a:r>
              <a:rPr lang="ru-RU" sz="2300" dirty="0" smtClean="0">
                <a:solidFill>
                  <a:srgbClr val="6B3305"/>
                </a:solidFill>
              </a:rPr>
              <a:t>10.Воспитателю нужна помощь детей в чем-то конкретном, он обращается с просьбой к детям</a:t>
            </a:r>
          </a:p>
          <a:p>
            <a:pPr>
              <a:buNone/>
            </a:pPr>
            <a:r>
              <a:rPr lang="ru-RU" sz="2300" dirty="0" smtClean="0">
                <a:solidFill>
                  <a:srgbClr val="6B3305"/>
                </a:solidFill>
              </a:rPr>
              <a:t>Если хочет что-то сказать мальчик или застенчивый ребенок, сначала спросить их, а уж потом давать высказываться девочкам</a:t>
            </a:r>
            <a:endParaRPr lang="ru-RU" sz="2300" b="1" dirty="0">
              <a:solidFill>
                <a:srgbClr val="6B3305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Мотивирование к деятельности</a:t>
            </a:r>
            <a:endParaRPr lang="ru-RU" sz="3600" b="1" dirty="0" smtClean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1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2685062" cy="3580082"/>
          </a:xfrm>
          <a:prstGeom prst="rect">
            <a:avLst/>
          </a:prstGeom>
        </p:spPr>
      </p:pic>
      <p:pic>
        <p:nvPicPr>
          <p:cNvPr id="7" name="Рисунок 6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714356"/>
            <a:ext cx="68580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6B3305"/>
                </a:solidFill>
              </a:rPr>
              <a:t>9. День рождения у ребенка (воспитатель: «Ребята, фантики от конфет кладите в коробочку, они мне нужны для сюрприза». Дети заинтересованы : «Какого?»)</a:t>
            </a:r>
          </a:p>
          <a:p>
            <a:pPr>
              <a:buNone/>
            </a:pPr>
            <a:r>
              <a:rPr lang="ru-RU" sz="3000" dirty="0" smtClean="0">
                <a:solidFill>
                  <a:srgbClr val="6B3305"/>
                </a:solidFill>
              </a:rPr>
              <a:t>10.Воспитателю нужна помощь детей в чем-то конкретном, он обращается с просьбой к детям</a:t>
            </a:r>
          </a:p>
          <a:p>
            <a:pPr>
              <a:buNone/>
            </a:pPr>
            <a:r>
              <a:rPr lang="ru-RU" sz="3000" dirty="0" smtClean="0">
                <a:solidFill>
                  <a:srgbClr val="6B3305"/>
                </a:solidFill>
              </a:rPr>
              <a:t>Если хочет что-то сказать мальчик или застенчивый ребенок, сначала спросить их, а уж потом давать высказываться девочкам</a:t>
            </a:r>
            <a:endParaRPr lang="ru-RU" sz="3000" b="1" dirty="0" smtClean="0">
              <a:solidFill>
                <a:srgbClr val="6B3305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9" y="0"/>
            <a:ext cx="911362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445624" cy="3795315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400" dirty="0" smtClean="0">
                <a:solidFill>
                  <a:srgbClr val="6B3305"/>
                </a:solidFill>
              </a:rPr>
              <a:t>Выдвижение различных вариантов, что сделать, чтобы разрешить проблему. Ответы детей не оценивать, принимать любые, не предлагать что-то делать или не делать, а предлагать что-то сделать на выбор. Опираться на личный опыт детей, выбирая помощников или консультантов. В процессе деятельности воспитатель всегда спрашивает детей: «Зачем, почему ты это делаешь?», чтоб ребенок осмысливал каждый шаг. Если ребенок делает что-то не так, дать ему возможность самому понять что именно, можно на помощь отправить более смышленого ребенка</a:t>
            </a:r>
            <a:endParaRPr lang="ru-RU" sz="2400" b="1" dirty="0">
              <a:solidFill>
                <a:srgbClr val="6B3305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решений проблемной ситуации</a:t>
            </a:r>
            <a:endParaRPr lang="ru-RU" sz="3600" b="1" dirty="0" smtClean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487299"/>
            <a:ext cx="69294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6B3305"/>
                </a:solidFill>
              </a:rPr>
              <a:t>Выдвижение различных вариантов, что сделать, чтобы разрешить проблему. </a:t>
            </a:r>
          </a:p>
          <a:p>
            <a:r>
              <a:rPr lang="ru-RU" sz="2500" dirty="0" smtClean="0">
                <a:solidFill>
                  <a:srgbClr val="6B3305"/>
                </a:solidFill>
              </a:rPr>
              <a:t>Ответы </a:t>
            </a:r>
            <a:r>
              <a:rPr lang="ru-RU" sz="2500" dirty="0" smtClean="0">
                <a:solidFill>
                  <a:srgbClr val="6B3305"/>
                </a:solidFill>
              </a:rPr>
              <a:t>детей не оценивать, принимать любые, не предлагать что-то делать или не делать, а предлагать что-то сделать на выбор. </a:t>
            </a:r>
            <a:endParaRPr lang="ru-RU" sz="2500" dirty="0" smtClean="0">
              <a:solidFill>
                <a:srgbClr val="6B3305"/>
              </a:solidFill>
            </a:endParaRPr>
          </a:p>
          <a:p>
            <a:r>
              <a:rPr lang="ru-RU" sz="2500" dirty="0" smtClean="0">
                <a:solidFill>
                  <a:srgbClr val="6B3305"/>
                </a:solidFill>
              </a:rPr>
              <a:t>Опираться </a:t>
            </a:r>
            <a:r>
              <a:rPr lang="ru-RU" sz="2500" dirty="0" smtClean="0">
                <a:solidFill>
                  <a:srgbClr val="6B3305"/>
                </a:solidFill>
              </a:rPr>
              <a:t>на личный опыт детей, выбирая помощников или консультантов. В процессе деятельности воспитатель всегда спрашивает детей: «Зачем, почему ты это делаешь?», чтоб ребенок осмысливал каждый шаг</a:t>
            </a:r>
            <a:r>
              <a:rPr lang="ru-RU" sz="2500" dirty="0" smtClean="0">
                <a:solidFill>
                  <a:srgbClr val="6B3305"/>
                </a:solidFill>
              </a:rPr>
              <a:t>.</a:t>
            </a:r>
          </a:p>
          <a:p>
            <a:r>
              <a:rPr lang="ru-RU" sz="2500" dirty="0" smtClean="0">
                <a:solidFill>
                  <a:srgbClr val="6B3305"/>
                </a:solidFill>
              </a:rPr>
              <a:t> </a:t>
            </a:r>
            <a:r>
              <a:rPr lang="ru-RU" sz="2500" dirty="0" smtClean="0">
                <a:solidFill>
                  <a:srgbClr val="6B3305"/>
                </a:solidFill>
              </a:rPr>
              <a:t>Если ребенок делает что-то не так, дать ему возможность самому понять что именно, можно на помощь отправить более смышленого ребенка</a:t>
            </a:r>
            <a:endParaRPr lang="ru-RU" sz="2500" b="1" dirty="0" smtClean="0">
              <a:solidFill>
                <a:srgbClr val="6B3305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580" y="142852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решений проблемной ситуации</a:t>
            </a: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9" y="0"/>
            <a:ext cx="911362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3816424" cy="3795315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rgbClr val="6B3305"/>
                </a:solidFill>
              </a:rPr>
              <a:t>Не спрашивать у детей: понравилось или нет. Спросить надо: «Зачем вы все это сделали?», чтоб понять, осознал ли ребенок цель</a:t>
            </a:r>
            <a:endParaRPr lang="ru-RU" sz="2800" b="1" dirty="0">
              <a:solidFill>
                <a:srgbClr val="6B3305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деятельности</a:t>
            </a:r>
            <a:endParaRPr lang="ru-RU" sz="3600" b="1" dirty="0" smtClean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0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714488"/>
            <a:ext cx="4267200" cy="3200400"/>
          </a:xfrm>
          <a:prstGeom prst="rect">
            <a:avLst/>
          </a:prstGeom>
        </p:spPr>
      </p:pic>
      <p:pic>
        <p:nvPicPr>
          <p:cNvPr id="7" name="Рисунок 6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1857364"/>
            <a:ext cx="75009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</a:rPr>
              <a:t>Не спрашивать у детей: понравилось или нет. Спросить надо: «Зачем вы все это сделали?», чтоб понять, осознал ли ребенок цель</a:t>
            </a:r>
            <a:endParaRPr lang="ru-RU" sz="4000" b="1" dirty="0" smtClean="0">
              <a:solidFill>
                <a:srgbClr val="6B3305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85723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 деятельности</a:t>
            </a: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143512"/>
            <a:ext cx="7429552" cy="1000132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rgbClr val="6B3305"/>
                </a:solidFill>
              </a:rPr>
              <a:t>Найти кого за что похвалить </a:t>
            </a:r>
          </a:p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rgbClr val="6B3305"/>
                </a:solidFill>
              </a:rPr>
              <a:t>(не только за результат, но и за деятельность в процессе)</a:t>
            </a:r>
            <a:endParaRPr lang="ru-RU" sz="2800" b="1" dirty="0">
              <a:solidFill>
                <a:srgbClr val="6B3305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sz="3600" b="1" dirty="0" smtClean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DSCN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059805"/>
            <a:ext cx="6387391" cy="4154761"/>
          </a:xfrm>
          <a:prstGeom prst="rect">
            <a:avLst/>
          </a:prstGeom>
        </p:spPr>
      </p:pic>
      <p:pic>
        <p:nvPicPr>
          <p:cNvPr id="7" name="Рисунок 6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50" y="2428868"/>
            <a:ext cx="892975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3500" dirty="0" smtClean="0">
                <a:solidFill>
                  <a:srgbClr val="6B3305"/>
                </a:solidFill>
              </a:rPr>
              <a:t>Найти кого за что похвалить </a:t>
            </a:r>
          </a:p>
          <a:p>
            <a:pPr algn="ctr">
              <a:buFontTx/>
              <a:buNone/>
              <a:defRPr/>
            </a:pPr>
            <a:r>
              <a:rPr lang="ru-RU" sz="3500" dirty="0" smtClean="0">
                <a:solidFill>
                  <a:srgbClr val="6B3305"/>
                </a:solidFill>
              </a:rPr>
              <a:t>(не только за результат, но и за деятельность в процессе)</a:t>
            </a:r>
            <a:endParaRPr lang="ru-RU" sz="3500" b="1" dirty="0" smtClean="0">
              <a:solidFill>
                <a:srgbClr val="6B3305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128586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03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 ПРОСТРАНСТВА НЕПОСРЕДСТВЕННО ОБРАЗОВАТЕЛЬНОЙ ДЕЯТЕЛЬНОСТИ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58829"/>
          </a:xfrm>
        </p:spPr>
        <p:txBody>
          <a:bodyPr/>
          <a:lstStyle/>
          <a:p>
            <a:pPr algn="just">
              <a:defRPr/>
            </a:pPr>
            <a:r>
              <a:rPr lang="ru-RU" sz="2700" b="1" dirty="0" smtClean="0">
                <a:solidFill>
                  <a:srgbClr val="6B3305"/>
                </a:solidFill>
              </a:rPr>
              <a:t>Максимальное приближение </a:t>
            </a:r>
            <a:r>
              <a:rPr lang="ru-RU" sz="2700" b="1" dirty="0">
                <a:solidFill>
                  <a:srgbClr val="6B3305"/>
                </a:solidFill>
              </a:rPr>
              <a:t>к ситуации «круглого стола», приглашающего к равному участию в работе, осуждении, </a:t>
            </a:r>
            <a:r>
              <a:rPr lang="ru-RU" sz="2700" b="1" dirty="0" smtClean="0">
                <a:solidFill>
                  <a:srgbClr val="6B3305"/>
                </a:solidFill>
              </a:rPr>
              <a:t>исследовании.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6B3305"/>
                </a:solidFill>
              </a:rPr>
              <a:t>Свободный выбор детьми рабочего </a:t>
            </a:r>
            <a:r>
              <a:rPr lang="ru-RU" sz="2700" b="1" dirty="0">
                <a:solidFill>
                  <a:srgbClr val="6B3305"/>
                </a:solidFill>
              </a:rPr>
              <a:t>места, </a:t>
            </a:r>
            <a:r>
              <a:rPr lang="ru-RU" sz="2700" b="1" dirty="0" smtClean="0">
                <a:solidFill>
                  <a:srgbClr val="6B3305"/>
                </a:solidFill>
              </a:rPr>
              <a:t>перемещение, </a:t>
            </a:r>
            <a:r>
              <a:rPr lang="ru-RU" sz="2700" b="1" dirty="0">
                <a:solidFill>
                  <a:srgbClr val="6B3305"/>
                </a:solidFill>
              </a:rPr>
              <a:t>чтобы взять тот или иной материал, инструмент</a:t>
            </a:r>
            <a:r>
              <a:rPr lang="ru-RU" sz="2700" b="1" dirty="0" smtClean="0">
                <a:solidFill>
                  <a:srgbClr val="6B3305"/>
                </a:solidFill>
              </a:rPr>
              <a:t>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6B3305"/>
                </a:solidFill>
              </a:rPr>
              <a:t>Партнер </a:t>
            </a:r>
            <a:r>
              <a:rPr lang="ru-RU" sz="2700" b="1" dirty="0">
                <a:solidFill>
                  <a:srgbClr val="6B3305"/>
                </a:solidFill>
              </a:rPr>
              <a:t>– взрослый всегда вместе (рядом) с детьми, в круге (в учительской позиции он вне круга, противостоит детям, над ними).</a:t>
            </a: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rgbClr val="6B3305"/>
              </a:solidFill>
            </a:endParaRP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rgbClr val="6B3305"/>
              </a:solidFill>
            </a:endParaRPr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285992"/>
            <a:ext cx="750099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500" b="1" dirty="0" smtClean="0">
                <a:solidFill>
                  <a:srgbClr val="6B3305"/>
                </a:solidFill>
              </a:rPr>
              <a:t>Максимальное приближение к ситуации «круглого стола», приглашающего к равному участию в работе, осуждении, исследовании.</a:t>
            </a:r>
          </a:p>
          <a:p>
            <a:pPr algn="just">
              <a:defRPr/>
            </a:pPr>
            <a:r>
              <a:rPr lang="ru-RU" sz="2500" b="1" dirty="0" smtClean="0">
                <a:solidFill>
                  <a:srgbClr val="6B3305"/>
                </a:solidFill>
              </a:rPr>
              <a:t>Свободный выбор детьми рабочего места, перемещение, чтобы взять тот или иной материал, инструмент.</a:t>
            </a:r>
          </a:p>
          <a:p>
            <a:pPr algn="just">
              <a:defRPr/>
            </a:pPr>
            <a:r>
              <a:rPr lang="ru-RU" sz="2500" b="1" dirty="0" smtClean="0">
                <a:solidFill>
                  <a:srgbClr val="6B3305"/>
                </a:solidFill>
              </a:rPr>
              <a:t>Партнер – взрослый всегда вместе (рядом) с детьми, в круге (в учительской позиции он вне круга, противостоит детям, над ними).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86439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 ПРОСТРАНСТВА НЕПОСРЕДСТВЕННО ОБРАЗОВАТЕЛЬНОЙ ДЕЯТЕЛЬНОСТИ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192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b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  <a:b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УСПЕХОВ ВАМ И ТЕРПЕНИЯ ПРИ РЕАЛИЗАЦИИ ФГОС ДО!</a:t>
            </a:r>
            <a:r>
              <a:rPr lang="ru-RU" sz="3600" dirty="0" smtClean="0">
                <a:solidFill>
                  <a:srgbClr val="6B3305"/>
                </a:solidFill>
              </a:rPr>
              <a:t/>
            </a:r>
            <a:br>
              <a:rPr lang="ru-RU" sz="3600" dirty="0" smtClean="0">
                <a:solidFill>
                  <a:srgbClr val="6B3305"/>
                </a:solidFill>
              </a:rPr>
            </a:br>
            <a:endParaRPr lang="ru-RU" sz="3600" dirty="0">
              <a:solidFill>
                <a:srgbClr val="6B3305"/>
              </a:solidFill>
            </a:endParaRPr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143116"/>
            <a:ext cx="8572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5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r>
              <a:rPr lang="ru-RU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dirty="0" smtClean="0">
                <a:solidFill>
                  <a:srgbClr val="6B3305"/>
                </a:solidFill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b="1" dirty="0" smtClean="0">
                <a:solidFill>
                  <a:srgbClr val="6B3305"/>
                </a:solidFill>
              </a:rPr>
              <a:t> </a:t>
            </a:r>
            <a:endParaRPr lang="ru-RU" dirty="0" smtClean="0">
              <a:solidFill>
                <a:srgbClr val="6B3305"/>
              </a:solidFill>
            </a:endParaRPr>
          </a:p>
          <a:p>
            <a:pPr lvl="0"/>
            <a:r>
              <a:rPr lang="ru-RU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dirty="0" smtClean="0">
                <a:solidFill>
                  <a:srgbClr val="6B3305"/>
                </a:solidFill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pPr lvl="0"/>
            <a:r>
              <a:rPr lang="ru-RU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dirty="0" smtClean="0">
                <a:solidFill>
                  <a:srgbClr val="6B3305"/>
                </a:solidFill>
              </a:rPr>
              <a:t> – система действий человека, направленная на достижение определенной цели</a:t>
            </a:r>
            <a:r>
              <a:rPr lang="ru-RU" b="1" dirty="0" smtClean="0">
                <a:solidFill>
                  <a:srgbClr val="6B3305"/>
                </a:solidFill>
              </a:rPr>
              <a:t>  </a:t>
            </a:r>
            <a:endParaRPr lang="ru-RU" dirty="0" smtClean="0">
              <a:solidFill>
                <a:srgbClr val="6B3305"/>
              </a:solidFill>
            </a:endParaRPr>
          </a:p>
          <a:p>
            <a:endParaRPr lang="ru-RU" dirty="0">
              <a:solidFill>
                <a:srgbClr val="6B330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805264"/>
            <a:ext cx="6984776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B3305"/>
                </a:solidFill>
              </a:rPr>
              <a:t>Словарь - справочник воспитателя/ Авт.-сост. С. С. Степанов. - М.:ТЦ Сфера, 2008.</a:t>
            </a:r>
          </a:p>
          <a:p>
            <a:r>
              <a:rPr lang="ru-RU" sz="1400" b="1" dirty="0" smtClean="0">
                <a:solidFill>
                  <a:srgbClr val="6B3305"/>
                </a:solidFill>
              </a:rPr>
              <a:t>Давыдов В.В. Проблемы развивающего обучения. (Приложение). М., 1986.</a:t>
            </a:r>
            <a:r>
              <a:rPr lang="ru-RU" sz="1400" b="1" baseline="30000" dirty="0" smtClean="0">
                <a:solidFill>
                  <a:srgbClr val="6B3305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6B3305"/>
                </a:solidFill>
              </a:rPr>
              <a:t>Леонтьев А.Н. Деятельность. Сознание. Личность. М., 1977.</a:t>
            </a:r>
          </a:p>
          <a:p>
            <a:endParaRPr lang="ru-RU" sz="1400" b="1" baseline="30000" dirty="0" smtClean="0">
              <a:solidFill>
                <a:srgbClr val="000099"/>
              </a:solidFill>
            </a:endParaRPr>
          </a:p>
          <a:p>
            <a:endParaRPr lang="ru-RU" sz="1400" dirty="0"/>
          </a:p>
        </p:txBody>
      </p:sp>
      <p:pic>
        <p:nvPicPr>
          <p:cNvPr id="6" name="Рисунок 5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1142984"/>
            <a:ext cx="800102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6B3305"/>
              </a:solidFill>
            </a:endParaRPr>
          </a:p>
          <a:p>
            <a:pPr lvl="0"/>
            <a:r>
              <a:rPr lang="ru-RU" sz="2500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sz="2500" dirty="0" smtClean="0">
                <a:solidFill>
                  <a:srgbClr val="6B3305"/>
                </a:solidFill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sz="2500" b="1" dirty="0" smtClean="0">
                <a:solidFill>
                  <a:srgbClr val="6B3305"/>
                </a:solidFill>
              </a:rPr>
              <a:t> </a:t>
            </a:r>
            <a:endParaRPr lang="ru-RU" sz="2500" dirty="0" smtClean="0">
              <a:solidFill>
                <a:srgbClr val="6B3305"/>
              </a:solidFill>
            </a:endParaRPr>
          </a:p>
          <a:p>
            <a:pPr lvl="0"/>
            <a:r>
              <a:rPr lang="ru-RU" sz="2500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sz="2500" dirty="0" smtClean="0">
                <a:solidFill>
                  <a:srgbClr val="6B3305"/>
                </a:solidFill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pPr lvl="0"/>
            <a:r>
              <a:rPr lang="ru-RU" sz="2500" b="1" dirty="0" smtClean="0">
                <a:solidFill>
                  <a:srgbClr val="6B3305"/>
                </a:solidFill>
              </a:rPr>
              <a:t>Деятельность</a:t>
            </a:r>
            <a:r>
              <a:rPr lang="ru-RU" sz="2500" dirty="0" smtClean="0">
                <a:solidFill>
                  <a:srgbClr val="6B3305"/>
                </a:solidFill>
              </a:rPr>
              <a:t> – система действий человека, направленная на достижение определенной цели</a:t>
            </a:r>
            <a:r>
              <a:rPr lang="ru-RU" sz="2500" b="1" dirty="0" smtClean="0">
                <a:solidFill>
                  <a:srgbClr val="6B3305"/>
                </a:solidFill>
              </a:rPr>
              <a:t>  </a:t>
            </a:r>
            <a:endParaRPr lang="ru-RU" sz="2500" dirty="0" smtClean="0">
              <a:solidFill>
                <a:srgbClr val="6B3305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714356"/>
            <a:ext cx="6000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 smtClean="0"/>
              <a:t>Деятельность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99"/>
                </a:solidFill>
              </a:rPr>
              <a:t> </a:t>
            </a:r>
            <a:r>
              <a:rPr lang="ru-RU" sz="2700" b="1" dirty="0" smtClean="0">
                <a:solidFill>
                  <a:srgbClr val="6B3305"/>
                </a:solidFill>
              </a:rPr>
              <a:t>Деятельностный подход </a:t>
            </a:r>
            <a:r>
              <a:rPr lang="ru-RU" sz="2700" dirty="0" smtClean="0">
                <a:solidFill>
                  <a:srgbClr val="6B3305"/>
                </a:solidFill>
              </a:rPr>
              <a:t>- это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  </a:r>
            <a:r>
              <a:rPr lang="ru-RU" sz="2800" dirty="0" smtClean="0">
                <a:solidFill>
                  <a:srgbClr val="6B3305"/>
                </a:solidFill>
              </a:rPr>
              <a:t> (</a:t>
            </a:r>
            <a:r>
              <a:rPr lang="ru-RU" sz="2800" dirty="0" err="1" smtClean="0">
                <a:solidFill>
                  <a:srgbClr val="6B3305"/>
                </a:solidFill>
              </a:rPr>
              <a:t>Л.Г.Петерсон</a:t>
            </a:r>
            <a:r>
              <a:rPr lang="ru-RU" sz="2800" dirty="0" smtClean="0">
                <a:solidFill>
                  <a:srgbClr val="6B3305"/>
                </a:solidFill>
              </a:rPr>
              <a:t>)</a:t>
            </a:r>
            <a:endParaRPr lang="ru-RU" sz="2700" dirty="0" smtClean="0">
              <a:solidFill>
                <a:srgbClr val="6B3305"/>
              </a:solidFill>
            </a:endParaRPr>
          </a:p>
          <a:p>
            <a:pPr lvl="0"/>
            <a:r>
              <a:rPr lang="ru-RU" sz="2800" b="1" dirty="0" smtClean="0">
                <a:solidFill>
                  <a:srgbClr val="6B3305"/>
                </a:solidFill>
              </a:rPr>
              <a:t>Деятельностный подход </a:t>
            </a:r>
            <a:r>
              <a:rPr lang="ru-RU" sz="2800" dirty="0" smtClean="0">
                <a:solidFill>
                  <a:srgbClr val="6B3305"/>
                </a:solidFill>
              </a:rPr>
              <a:t>— это способ освоения образовательной среды без психических и физических перегрузок детей, при котором каждый ребенок может </a:t>
            </a:r>
            <a:r>
              <a:rPr lang="ru-RU" sz="2800" dirty="0" err="1" smtClean="0">
                <a:solidFill>
                  <a:srgbClr val="6B3305"/>
                </a:solidFill>
              </a:rPr>
              <a:t>самореализоваться</a:t>
            </a:r>
            <a:r>
              <a:rPr lang="ru-RU" sz="2800" dirty="0" smtClean="0">
                <a:solidFill>
                  <a:srgbClr val="6B3305"/>
                </a:solidFill>
              </a:rPr>
              <a:t>, почувствовать радость творчества.</a:t>
            </a:r>
            <a:endParaRPr lang="ru-RU" sz="2700" dirty="0" smtClean="0">
              <a:solidFill>
                <a:srgbClr val="6B3305"/>
              </a:solidFill>
            </a:endParaRPr>
          </a:p>
          <a:p>
            <a:endParaRPr lang="ru-RU" sz="2700" dirty="0"/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285860"/>
            <a:ext cx="76438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2500" b="1" dirty="0" err="1" smtClean="0">
                <a:solidFill>
                  <a:srgbClr val="6B3305"/>
                </a:solidFill>
              </a:rPr>
              <a:t>Деятельностный</a:t>
            </a:r>
            <a:r>
              <a:rPr lang="ru-RU" sz="2500" b="1" dirty="0" smtClean="0">
                <a:solidFill>
                  <a:srgbClr val="6B3305"/>
                </a:solidFill>
              </a:rPr>
              <a:t> подход </a:t>
            </a:r>
            <a:r>
              <a:rPr lang="ru-RU" sz="2500" dirty="0" smtClean="0">
                <a:solidFill>
                  <a:srgbClr val="6B3305"/>
                </a:solidFill>
              </a:rPr>
              <a:t>- это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 (</a:t>
            </a:r>
            <a:r>
              <a:rPr lang="ru-RU" sz="2500" dirty="0" err="1" smtClean="0">
                <a:solidFill>
                  <a:srgbClr val="6B3305"/>
                </a:solidFill>
              </a:rPr>
              <a:t>Л.Г.Петерсон</a:t>
            </a:r>
            <a:r>
              <a:rPr lang="ru-RU" sz="2500" dirty="0" smtClean="0">
                <a:solidFill>
                  <a:srgbClr val="6B3305"/>
                </a:solidFill>
              </a:rPr>
              <a:t>)</a:t>
            </a:r>
          </a:p>
          <a:p>
            <a:pPr lvl="0"/>
            <a:r>
              <a:rPr lang="ru-RU" sz="2500" b="1" dirty="0" err="1" smtClean="0">
                <a:solidFill>
                  <a:srgbClr val="6B3305"/>
                </a:solidFill>
              </a:rPr>
              <a:t>Деятельностный</a:t>
            </a:r>
            <a:r>
              <a:rPr lang="ru-RU" sz="2500" b="1" dirty="0" smtClean="0">
                <a:solidFill>
                  <a:srgbClr val="6B3305"/>
                </a:solidFill>
              </a:rPr>
              <a:t> подход </a:t>
            </a:r>
            <a:r>
              <a:rPr lang="ru-RU" sz="2500" dirty="0" smtClean="0">
                <a:solidFill>
                  <a:srgbClr val="6B3305"/>
                </a:solidFill>
              </a:rPr>
              <a:t>— это способ освоения образовательной среды без психических и физических перегрузок детей, при котором каждый ребенок может </a:t>
            </a:r>
            <a:r>
              <a:rPr lang="ru-RU" sz="2500" dirty="0" err="1" smtClean="0">
                <a:solidFill>
                  <a:srgbClr val="6B3305"/>
                </a:solidFill>
              </a:rPr>
              <a:t>самореализоваться</a:t>
            </a:r>
            <a:r>
              <a:rPr lang="ru-RU" sz="2500" dirty="0" smtClean="0">
                <a:solidFill>
                  <a:srgbClr val="6B3305"/>
                </a:solidFill>
              </a:rPr>
              <a:t>, почувствовать радость творчества</a:t>
            </a:r>
            <a:r>
              <a:rPr lang="ru-RU" dirty="0" smtClean="0">
                <a:solidFill>
                  <a:srgbClr val="6B3305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42918"/>
            <a:ext cx="4786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000099"/>
                </a:solidFill>
              </a:rPr>
              <a:t> </a:t>
            </a:r>
            <a:r>
              <a:rPr lang="ru-RU" sz="2500" b="1" dirty="0" err="1" smtClean="0">
                <a:solidFill>
                  <a:srgbClr val="6B3305"/>
                </a:solidFill>
              </a:rPr>
              <a:t>Деятельностный</a:t>
            </a:r>
            <a:r>
              <a:rPr lang="ru-RU" sz="2500" b="1" dirty="0" smtClean="0">
                <a:solidFill>
                  <a:srgbClr val="6B3305"/>
                </a:solidFill>
              </a:rPr>
              <a:t> подход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9" y="0"/>
            <a:ext cx="911362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Системно-деятельностный</a:t>
            </a:r>
            <a:r>
              <a:rPr lang="ru-RU" i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5762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6B3305"/>
                </a:solidFill>
              </a:rPr>
              <a:t>позволяет добиться целостности адаптивной образовательной системы, взаимосвязи и взаимодействия ее </a:t>
            </a:r>
            <a:r>
              <a:rPr lang="ru-RU" dirty="0" err="1" smtClean="0">
                <a:solidFill>
                  <a:srgbClr val="6B3305"/>
                </a:solidFill>
              </a:rPr>
              <a:t>целесодержащих</a:t>
            </a:r>
            <a:r>
              <a:rPr lang="ru-RU" dirty="0" smtClean="0">
                <a:solidFill>
                  <a:srgbClr val="6B3305"/>
                </a:solidFill>
              </a:rPr>
              <a:t> элементов, соподчиненности целевых ориентиров в деятельности подсистем различного уровня.</a:t>
            </a:r>
          </a:p>
          <a:p>
            <a:endParaRPr lang="ru-RU" dirty="0"/>
          </a:p>
        </p:txBody>
      </p:sp>
      <p:pic>
        <p:nvPicPr>
          <p:cNvPr id="8" name="Содержимое 7" descr="DSCN9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07196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2714620"/>
            <a:ext cx="721523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 smtClean="0">
                <a:solidFill>
                  <a:srgbClr val="6B3305"/>
                </a:solidFill>
              </a:rPr>
              <a:t>позволяет добиться целостности адаптивной образовательной системы, взаимосвязи и взаимодействия ее </a:t>
            </a:r>
            <a:r>
              <a:rPr lang="ru-RU" sz="2500" dirty="0" err="1" smtClean="0">
                <a:solidFill>
                  <a:srgbClr val="6B3305"/>
                </a:solidFill>
              </a:rPr>
              <a:t>целесодержащих</a:t>
            </a:r>
            <a:r>
              <a:rPr lang="ru-RU" sz="2500" dirty="0" smtClean="0">
                <a:solidFill>
                  <a:srgbClr val="6B3305"/>
                </a:solidFill>
              </a:rPr>
              <a:t> элементов, соподчиненности целевых ориентиров в деятельности подсистем различного уровня.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64291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Системно-деятельностный</a:t>
            </a:r>
            <a:r>
              <a:rPr lang="ru-RU" sz="4000" i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рамках </a:t>
            </a:r>
            <a:r>
              <a:rPr lang="ru-RU" sz="2800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деятельностного</a:t>
            </a:r>
            <a:r>
              <a:rPr lang="ru-RU" sz="28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подхода перед педагогом стоят следующие задачи:</a:t>
            </a:r>
            <a:r>
              <a:rPr lang="ru-RU" sz="28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700808"/>
            <a:ext cx="7077472" cy="4886003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6B3305"/>
                </a:solidFill>
              </a:rPr>
              <a:t>создать условия  для того, чтобы сделать процесс приобретения знаний ребенком  </a:t>
            </a:r>
            <a:r>
              <a:rPr lang="ru-RU" b="1" i="1" u="sng" dirty="0" smtClean="0">
                <a:solidFill>
                  <a:srgbClr val="6B3305"/>
                </a:solidFill>
              </a:rPr>
              <a:t>мотивированным</a:t>
            </a:r>
            <a:r>
              <a:rPr lang="ru-RU" b="1" i="1" dirty="0" smtClean="0">
                <a:solidFill>
                  <a:srgbClr val="6B3305"/>
                </a:solidFill>
              </a:rPr>
              <a:t>;</a:t>
            </a:r>
          </a:p>
          <a:p>
            <a:r>
              <a:rPr lang="ru-RU" b="1" i="1" dirty="0" smtClean="0">
                <a:solidFill>
                  <a:srgbClr val="6B3305"/>
                </a:solidFill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b="1" i="1" dirty="0" smtClean="0">
                <a:solidFill>
                  <a:srgbClr val="6B3305"/>
                </a:solidFill>
              </a:rPr>
              <a:t>помогать ребенку сформировать у себя  умения контроля и самоконтроля, оценки и самооценки.</a:t>
            </a:r>
          </a:p>
          <a:p>
            <a:endParaRPr lang="ru-RU" b="1" i="1" dirty="0">
              <a:solidFill>
                <a:srgbClr val="6B3305"/>
              </a:solidFill>
            </a:endParaRPr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714620"/>
            <a:ext cx="65722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6B3305"/>
                </a:solidFill>
              </a:rPr>
              <a:t>создать условия  для того, чтобы сделать процесс приобретения знаний ребенком  </a:t>
            </a:r>
            <a:r>
              <a:rPr lang="ru-RU" sz="2500" b="1" i="1" u="sng" dirty="0" smtClean="0">
                <a:solidFill>
                  <a:srgbClr val="6B3305"/>
                </a:solidFill>
              </a:rPr>
              <a:t>мотивированным</a:t>
            </a:r>
            <a:r>
              <a:rPr lang="ru-RU" sz="2500" b="1" i="1" dirty="0" smtClean="0">
                <a:solidFill>
                  <a:srgbClr val="6B3305"/>
                </a:solidFill>
              </a:rPr>
              <a:t>;</a:t>
            </a:r>
          </a:p>
          <a:p>
            <a:r>
              <a:rPr lang="ru-RU" sz="2500" b="1" i="1" dirty="0" smtClean="0">
                <a:solidFill>
                  <a:srgbClr val="6B3305"/>
                </a:solidFill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sz="2500" b="1" i="1" dirty="0" smtClean="0">
                <a:solidFill>
                  <a:srgbClr val="6B3305"/>
                </a:solidFill>
              </a:rPr>
              <a:t>помогать ребенку сформировать у себя  умения контроля и самоконтроля, оценки и самооценки.</a:t>
            </a:r>
          </a:p>
          <a:p>
            <a:endParaRPr lang="ru-RU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714356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рамках </a:t>
            </a:r>
            <a:r>
              <a:rPr lang="ru-RU" sz="3000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деятельностного</a:t>
            </a:r>
            <a:r>
              <a:rPr lang="ru-RU" sz="3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подхода перед педагогом стоят следующие задачи: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 – это прежде всего деятель, стремящийся познать и преобразовать мир </a:t>
            </a:r>
            <a:endParaRPr lang="ru-RU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N16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3357562"/>
            <a:ext cx="3910010" cy="2932508"/>
          </a:xfrm>
        </p:spPr>
      </p:pic>
      <p:pic>
        <p:nvPicPr>
          <p:cNvPr id="6" name="Рисунок 5" descr="powerpoint-presentations-templa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1857364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 – это прежде всего деятель, стремящийся познать и преобразовать мир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«Золотые правила»</a:t>
            </a:r>
            <a:br>
              <a:rPr lang="ru-RU" sz="36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деятельностного подхода</a:t>
            </a:r>
            <a:endParaRPr lang="ru-RU" sz="3600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50131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Подари ребенку радость творчества, осознание авторского голоса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Веди  ребенка от собственного опыта к общественному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Будь не «НАД», а «РЯДОМ»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Радуйся вопросу, но отвечать не спеши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Учи анализировать каждый этап работы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6B3305"/>
                </a:solidFill>
              </a:rPr>
              <a:t>Критикуя, стимулируй активность ребенка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1500174"/>
            <a:ext cx="621510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Подари ребенку радость творчества, осознание авторского голоса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Веди  ребенка от собственного опыта к общественному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Будь не «НАД», а «РЯДОМ»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Радуйся вопросу, но отвечать не спеши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Учи анализировать каждый этап работы</a:t>
            </a:r>
          </a:p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6B3305"/>
                </a:solidFill>
              </a:rPr>
              <a:t>Критикуя, стимулируй активность ребенка</a:t>
            </a:r>
          </a:p>
          <a:p>
            <a:endParaRPr lang="ru-RU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«Золотые правила»</a:t>
            </a:r>
            <a:br>
              <a:rPr lang="ru-RU" sz="3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000" b="1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деятельностного</a:t>
            </a:r>
            <a:r>
              <a:rPr lang="ru-RU" sz="30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подхода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0"/>
            <a:ext cx="9113621" cy="6858000"/>
          </a:xfrm>
          <a:prstGeom prst="rect">
            <a:avLst/>
          </a:prstGeom>
        </p:spPr>
      </p:pic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9" y="0"/>
            <a:ext cx="911362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НОД на основе </a:t>
            </a:r>
            <a:r>
              <a:rPr lang="ru-RU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деятельностного</a:t>
            </a:r>
            <a:r>
              <a:rPr lang="ru-RU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</a:t>
            </a:r>
            <a:endParaRPr lang="ru-RU" dirty="0">
              <a:solidFill>
                <a:srgbClr val="6B3305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916833"/>
            <a:ext cx="6861448" cy="49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1. Создание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2. Целевая установка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5. Выполнение действий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6B3305"/>
                </a:solidFill>
              </a:rPr>
              <a:t> 7. Подведение итогов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58346" cy="707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2214554"/>
            <a:ext cx="54292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1. Создание проблемной ситуации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2. Целевая установка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5. Выполнение действий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6B3305"/>
                </a:solidFill>
              </a:rPr>
              <a:t> 7. Подведение итогов</a:t>
            </a:r>
          </a:p>
          <a:p>
            <a:endParaRPr lang="ru-RU" b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714356"/>
            <a:ext cx="7000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5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 </a:t>
            </a:r>
            <a:r>
              <a:rPr lang="ru-RU" sz="35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 на основе </a:t>
            </a:r>
            <a:r>
              <a:rPr lang="ru-RU" sz="3500" dirty="0" err="1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деятельностного</a:t>
            </a:r>
            <a:r>
              <a:rPr lang="ru-RU" sz="3500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704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3621" cy="6858000"/>
          </a:xfrm>
          <a:prstGeom prst="rect">
            <a:avLst/>
          </a:prstGeom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НЕПОСРЕДСТВЕННО ОБРАЗОВАТЕЛЬНОЙ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488832" cy="51125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b="1" i="1" cap="all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вовлечения в деятельность: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1. Что-то внести, чтоб большинство детей заинтересовалось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2. Что-то убрать, оставив пустое место (в группе не осталось кукол или машин или </a:t>
            </a:r>
            <a:r>
              <a:rPr lang="ru-RU" sz="3600" dirty="0" err="1" smtClean="0">
                <a:solidFill>
                  <a:srgbClr val="6B3305"/>
                </a:solidFill>
              </a:rPr>
              <a:t>др</a:t>
            </a:r>
            <a:r>
              <a:rPr lang="ru-RU" sz="3600" dirty="0" smtClean="0">
                <a:solidFill>
                  <a:srgbClr val="6B3305"/>
                </a:solidFill>
              </a:rPr>
              <a:t>)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3. Приходит кто-то в гости или игрушка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4. Эффект неожиданности (шум, треск, стук...)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5. Делать в присутствии детей что-то необычное с просьбой отойти и не мешать (смотреть пристально в окно, играть с мл. воспитателем в шашки и </a:t>
            </a:r>
            <a:r>
              <a:rPr lang="ru-RU" sz="3600" dirty="0" err="1" smtClean="0">
                <a:solidFill>
                  <a:srgbClr val="6B3305"/>
                </a:solidFill>
              </a:rPr>
              <a:t>др</a:t>
            </a:r>
            <a:r>
              <a:rPr lang="ru-RU" sz="3600" dirty="0" smtClean="0">
                <a:solidFill>
                  <a:srgbClr val="6B3305"/>
                </a:solidFill>
              </a:rPr>
              <a:t>)</a:t>
            </a:r>
          </a:p>
          <a:p>
            <a:pPr>
              <a:buNone/>
            </a:pPr>
            <a:r>
              <a:rPr lang="ru-RU" sz="3600" dirty="0" smtClean="0">
                <a:solidFill>
                  <a:srgbClr val="6B3305"/>
                </a:solidFill>
              </a:rPr>
              <a:t>6. Интрига (подождите, после зарядки скажу; не смотрите, после завтрака покажу; не трогайте, это очень хрупкое, испортите; например, выпал снег, до прихода детей повесить на окно простынь «Ребята, пока не смотрите, у меня там такая красивая картина, попозже о ней поговорим»)</a:t>
            </a:r>
          </a:p>
          <a:p>
            <a:pPr algn="just"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 descr="powerpoint-presentations-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1428736"/>
            <a:ext cx="65008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i="1" cap="all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вовлечения в деятельность: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1. Что-то внести, чтоб большинство детей заинтересовалось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2. Что-то убрать, оставив пустое место (в группе не осталось кукол или машин или </a:t>
            </a:r>
            <a:r>
              <a:rPr lang="ru-RU" sz="2000" dirty="0" err="1" smtClean="0">
                <a:solidFill>
                  <a:srgbClr val="6B3305"/>
                </a:solidFill>
              </a:rPr>
              <a:t>др</a:t>
            </a:r>
            <a:r>
              <a:rPr lang="ru-RU" sz="2000" dirty="0" smtClean="0">
                <a:solidFill>
                  <a:srgbClr val="6B3305"/>
                </a:solidFill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3. Приходит кто-то в гости или игрушка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4. Эффект неожиданности (шум, треск, стук...)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5. Делать в присутствии детей что-то необычное с просьбой отойти и не мешать (смотреть пристально в окно, играть с мл. воспитателем в шашки и </a:t>
            </a:r>
            <a:r>
              <a:rPr lang="ru-RU" sz="2000" dirty="0" err="1" smtClean="0">
                <a:solidFill>
                  <a:srgbClr val="6B3305"/>
                </a:solidFill>
              </a:rPr>
              <a:t>др</a:t>
            </a:r>
            <a:r>
              <a:rPr lang="ru-RU" sz="2000" dirty="0" smtClean="0">
                <a:solidFill>
                  <a:srgbClr val="6B3305"/>
                </a:solidFill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rgbClr val="6B3305"/>
                </a:solidFill>
              </a:rPr>
              <a:t>6. Интрига (подождите, после зарядки скажу; не смотрите, после завтрака покажу; не трогайте, это очень хрупкое, испортите; например, выпал снег, до прихода детей повесить на окно простынь «Ребята, пока не смотрите, у меня там такая красивая картина, попозже о ней поговорим»)</a:t>
            </a:r>
          </a:p>
          <a:p>
            <a:pPr algn="just">
              <a:buFontTx/>
              <a:buNone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642918"/>
            <a:ext cx="6215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6B3305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НЕПОСРЕДСТВЕННО ОБРАЗОВАТЕЛЬНОЙ ДЕЯТЕЛЬНОСТИ </a:t>
            </a:r>
            <a:endParaRPr lang="ru-RU" sz="25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838</TotalTime>
  <Words>1511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CSC</vt:lpstr>
      <vt:lpstr> «Деятельностный подход  в образовательной деятельности                с дошкольниками» </vt:lpstr>
      <vt:lpstr>Деятельность</vt:lpstr>
      <vt:lpstr>ДеятельнОСТНЫЙ ПОДХОД</vt:lpstr>
      <vt:lpstr>Системно-деятельностный подход</vt:lpstr>
      <vt:lpstr>В рамках деятельностного подхода перед педагогом стоят следующие задачи: </vt:lpstr>
      <vt:lpstr>Дошкольник – это прежде всего деятель, стремящийся познать и преобразовать мир </vt:lpstr>
      <vt:lpstr>«Золотые правила» деятельностного подхода</vt:lpstr>
      <vt:lpstr>структура НОД на основе деятельностного подхода</vt:lpstr>
      <vt:lpstr>СТРУКТУРА НЕПОСРЕДСТВЕННО ОБРАЗОВАТЕЛЬНОЙ ДЕЯТЕЛЬНОСТИ </vt:lpstr>
      <vt:lpstr>Целевая установка</vt:lpstr>
      <vt:lpstr>Мотивирование к деятельности</vt:lpstr>
      <vt:lpstr>Проектирование решений проблемной ситуации</vt:lpstr>
      <vt:lpstr>Анализ результатов деятельности</vt:lpstr>
      <vt:lpstr>Подведение итогов</vt:lpstr>
      <vt:lpstr>ОРГАНИЗАЦИЯ  ПРОСТРАНСТВА НЕПОСРЕДСТВЕННО ОБРАЗОВАТЕЛЬНОЙ ДЕЯТЕЛЬНОСТИ</vt:lpstr>
      <vt:lpstr>СПАСИБО  ЗА ВНИМАНИЕ!  УСПЕХОВ ВАМ И ТЕРПЕНИЯ ПРИ РЕАЛИЗАЦИИ ФГОС ДО!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«Деятельностный подход в образовательной деятельности с дошкольниками»</dc:title>
  <dc:creator>Anna</dc:creator>
  <cp:lastModifiedBy>Дмитрий</cp:lastModifiedBy>
  <cp:revision>85</cp:revision>
  <dcterms:created xsi:type="dcterms:W3CDTF">2013-04-15T17:30:30Z</dcterms:created>
  <dcterms:modified xsi:type="dcterms:W3CDTF">2017-09-28T07:50:39Z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TC300085589990</vt:lpwstr>
  </property>
</Properties>
</file>